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259" r:id="rId4"/>
    <p:sldId id="258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61" r:id="rId17"/>
    <p:sldId id="262" r:id="rId18"/>
    <p:sldId id="257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F515C88F-CC7F-4881-BDB3-BD00394D3242}" type="datetimeFigureOut">
              <a:rPr lang="ru-RU" smtClean="0"/>
              <a:t>27.03.2017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C1C0B91-7B35-4D4E-9204-50B346F59E01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5C88F-CC7F-4881-BDB3-BD00394D3242}" type="datetimeFigureOut">
              <a:rPr lang="ru-RU" smtClean="0"/>
              <a:t>27.03.2017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C0B91-7B35-4D4E-9204-50B346F59E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5C88F-CC7F-4881-BDB3-BD00394D3242}" type="datetimeFigureOut">
              <a:rPr lang="ru-RU" smtClean="0"/>
              <a:t>27.03.2017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C0B91-7B35-4D4E-9204-50B346F59E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5C88F-CC7F-4881-BDB3-BD00394D3242}" type="datetimeFigureOut">
              <a:rPr lang="ru-RU" smtClean="0"/>
              <a:t>27.03.2017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C0B91-7B35-4D4E-9204-50B346F59E0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5C88F-CC7F-4881-BDB3-BD00394D3242}" type="datetimeFigureOut">
              <a:rPr lang="ru-RU" smtClean="0"/>
              <a:t>27.03.2017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C0B91-7B35-4D4E-9204-50B346F59E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5C88F-CC7F-4881-BDB3-BD00394D3242}" type="datetimeFigureOut">
              <a:rPr lang="ru-RU" smtClean="0"/>
              <a:t>27.03.2017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C0B91-7B35-4D4E-9204-50B346F59E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5C88F-CC7F-4881-BDB3-BD00394D3242}" type="datetimeFigureOut">
              <a:rPr lang="ru-RU" smtClean="0"/>
              <a:t>27.03.2017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C0B91-7B35-4D4E-9204-50B346F59E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5C88F-CC7F-4881-BDB3-BD00394D3242}" type="datetimeFigureOut">
              <a:rPr lang="ru-RU" smtClean="0"/>
              <a:t>27.03.2017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C0B91-7B35-4D4E-9204-50B346F59E01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5C88F-CC7F-4881-BDB3-BD00394D3242}" type="datetimeFigureOut">
              <a:rPr lang="ru-RU" smtClean="0"/>
              <a:t>27.03.2017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C0B91-7B35-4D4E-9204-50B346F59E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5C88F-CC7F-4881-BDB3-BD00394D3242}" type="datetimeFigureOut">
              <a:rPr lang="ru-RU" smtClean="0"/>
              <a:t>27.03.2017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C0B91-7B35-4D4E-9204-50B346F59E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5C88F-CC7F-4881-BDB3-BD00394D3242}" type="datetimeFigureOut">
              <a:rPr lang="ru-RU" smtClean="0"/>
              <a:t>27.03.2017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C0B91-7B35-4D4E-9204-50B346F59E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76697-7A16-4791-A292-EBFBFE4E09C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2547C-05F0-45CC-95F1-113120B2849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158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A38F5-1060-473B-B8EA-F41CA413E6C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57FD3-7EE4-44A0-9CE6-B15A1D0EC6B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9786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140E8A-E485-4E21-91E2-C4A72F1A62E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BB481-65F6-4C76-9654-721EE3C65CE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4280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1187E-C519-4948-AFE3-34B91F7D444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19B1D-2F0D-4735-9EC4-98532974F61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747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09F3FD-E325-4C9B-86ED-A9FA1898DBB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2AFC4C-5B6C-4789-B76D-CD6CB08CF3E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9899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0720E-A262-46E5-8ACA-2E80A083AEF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8F97E-4505-4420-8BD2-34BF4396B5E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5247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E3EAFA-8C00-4491-A551-D8C0875F9D5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E31AAA-C2DE-4D23-80CE-D6A46DB84F1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5296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F8BA1-DD74-4C59-8E56-2294F27186F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F776D-BBD8-451E-A11E-24933731AC3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4995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B9047-252D-493D-9DC0-ACA6F70508C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6CE5D8-91EB-4E9E-A7D0-92D65B5D74A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386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CEAA15-A81F-450F-BFC3-19C611CF33E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A82DDA-1C05-48E2-BE70-6BA4688A162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5661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676F9A-F2E2-452B-83BD-E9E1D613103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75B7C-A08E-485E-BB41-C1038D65CA8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513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F515C88F-CC7F-4881-BDB3-BD00394D3242}" type="datetimeFigureOut">
              <a:rPr lang="ru-RU" smtClean="0"/>
              <a:t>27.03.2017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AC1C0B91-7B35-4D4E-9204-50B346F59E0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34EAC7C-104A-4465-9902-7C44ED43DD0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F33E612-39AE-4457-9CC1-C74557C9450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404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ench.hku.hk/starters/structures/05_pronoms1.htm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rench.hku.hk/starters/grammaire/pronoms1/pronoms1_vousavezvuisabelle.mp3" TargetMode="External"/><Relationship Id="rId3" Type="http://schemas.openxmlformats.org/officeDocument/2006/relationships/hyperlink" Target="http://www.french.hku.hk/starters/grammaire/pronoms1/pronoms1_vousconnaissezcett.mp3" TargetMode="External"/><Relationship Id="rId7" Type="http://schemas.openxmlformats.org/officeDocument/2006/relationships/hyperlink" Target="http://www.french.hku.hk/starters/grammaire/pronoms1/pronoms1_vousnousavezentend.mp3" TargetMode="External"/><Relationship Id="rId2" Type="http://schemas.openxmlformats.org/officeDocument/2006/relationships/hyperlink" Target="http://www.french.hku.hk/starters/grammaire/pronoms1/pronoms1_tuconnaisisabelleo.mp3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french.hku.hk/starters/grammaire/pronoms1/pronoms1_vouspouvezfaireces.mp3" TargetMode="External"/><Relationship Id="rId5" Type="http://schemas.openxmlformats.org/officeDocument/2006/relationships/hyperlink" Target="http://www.french.hku.hk/starters/grammaire/pronoms1/pronoms1_tuveuxvoircefilmou.mp3" TargetMode="External"/><Relationship Id="rId4" Type="http://schemas.openxmlformats.org/officeDocument/2006/relationships/hyperlink" Target="http://www.french.hku.hk/starters/grammaire/pronoms1/pronoms1_alorstuminvitesmai.mp3" TargetMode="External"/><Relationship Id="rId9" Type="http://schemas.openxmlformats.org/officeDocument/2006/relationships/hyperlink" Target="http://www.french.hku.hk/starters/grammaire/pronoms1/pronoms1_vousavezdejaachete.mp3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rench.hku.hk/starters/grammaire/pronoms1/pronoms1_vousavezdonnelesbi.mp3" TargetMode="External"/><Relationship Id="rId3" Type="http://schemas.openxmlformats.org/officeDocument/2006/relationships/hyperlink" Target="http://www.french.hku.hk/starters/grammaire/pronoms1/pronoms1_tutelephonesatespa.mp3" TargetMode="External"/><Relationship Id="rId7" Type="http://schemas.openxmlformats.org/officeDocument/2006/relationships/hyperlink" Target="http://www.french.hku.hk/starters/grammaire/pronoms1/pronoms1_tuasreponduaisabel.mp3" TargetMode="External"/><Relationship Id="rId2" Type="http://schemas.openxmlformats.org/officeDocument/2006/relationships/hyperlink" Target="http://www.french.hku.hk/starters/grammaire/pronoms1/pronoms1_tuecrisaisabelleou.mp3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french.hku.hk/starters/grammaire/pronoms1/pronoms1_vousallezecrireavo.mp3" TargetMode="External"/><Relationship Id="rId5" Type="http://schemas.openxmlformats.org/officeDocument/2006/relationships/hyperlink" Target="http://www.french.hku.hk/starters/grammaire/pronoms1/pronoms1_tupeuxdemanderalag.mp3" TargetMode="External"/><Relationship Id="rId10" Type="http://schemas.openxmlformats.org/officeDocument/2006/relationships/hyperlink" Target="http://www.french.hku.hk/starters/grammaire/pronoms1/pronoms1_tuasoffertcelivrea.mp3" TargetMode="External"/><Relationship Id="rId4" Type="http://schemas.openxmlformats.org/officeDocument/2006/relationships/hyperlink" Target="http://www.french.hku.hk/starters/grammaire/pronoms1/pronoms1_tumeparlesnonjetep.mp3" TargetMode="External"/><Relationship Id="rId9" Type="http://schemas.openxmlformats.org/officeDocument/2006/relationships/hyperlink" Target="http://www.french.hku.hk/starters/grammaire/pronoms1/pronoms1_tuasmontrelesphoto.mp3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rench.hku.hk/starters/grammaire/pronoms1/pronoms1_elleadineavecjacqu.mp3" TargetMode="External"/><Relationship Id="rId3" Type="http://schemas.openxmlformats.org/officeDocument/2006/relationships/hyperlink" Target="http://www.french.hku.hk/starters/grammaire/pronoms1/pronoms1_tuvasaucinemaaveci.mp3" TargetMode="External"/><Relationship Id="rId7" Type="http://schemas.openxmlformats.org/officeDocument/2006/relationships/hyperlink" Target="http://www.french.hku.hk/starters/grammaire/pronoms1/pronoms1_elleestpartiesanssesamis.mp3" TargetMode="External"/><Relationship Id="rId2" Type="http://schemas.openxmlformats.org/officeDocument/2006/relationships/hyperlink" Target="http://www.french.hku.hk/starters/grammaire/pronoms1/pronoms1_cestpourmoiouicest.mp3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french.hku.hk/starters/grammaire/pronoms1/pronoms1_tuessortiavectespa.mp3" TargetMode="External"/><Relationship Id="rId5" Type="http://schemas.openxmlformats.org/officeDocument/2006/relationships/hyperlink" Target="http://www.french.hku.hk/starters/grammaire/pronoms1/pronoms1_ilyaquelqundevantn.mp3" TargetMode="External"/><Relationship Id="rId4" Type="http://schemas.openxmlformats.org/officeDocument/2006/relationships/hyperlink" Target="http://www.french.hku.hk/starters/grammaire/pronoms1/pronoms1_cestamoiquetuparle.mp3" TargetMode="External"/><Relationship Id="rId9" Type="http://schemas.openxmlformats.org/officeDocument/2006/relationships/hyperlink" Target="http://www.french.hku.hk/starters/grammaire/pronoms1/pronoms1_elletaparledemoiou.mp3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ench.hku.hk/starters/structures/06_pronoms2.htm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nch.hku.hk/starters/grammaire/pronoms2/pronoms2_tuvasaubureauaujou.mp3" TargetMode="External"/><Relationship Id="rId2" Type="http://schemas.openxmlformats.org/officeDocument/2006/relationships/hyperlink" Target="http://www.french.hku.hk/starters/grammaire/pronoms2/pronoms2_tuhabitesaparisoui.mp3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french.hku.hk/starters/grammaire/pronoms2/pronoms2_vousetesdejaallech.mp3" TargetMode="External"/><Relationship Id="rId5" Type="http://schemas.openxmlformats.org/officeDocument/2006/relationships/hyperlink" Target="http://www.french.hku.hk/starters/grammaire/pronoms2/pronoms2_tuaimeraisallerenc.mp3" TargetMode="External"/><Relationship Id="rId4" Type="http://schemas.openxmlformats.org/officeDocument/2006/relationships/hyperlink" Target="http://www.french.hku.hk/starters/grammaire/pronoms2/pronoms2_etdemainouijevaisy.mp3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nch.hku.hk/starters/grammaire/pronoms2/pronoms2_vousavezpenseaache.mp3" TargetMode="External"/><Relationship Id="rId2" Type="http://schemas.openxmlformats.org/officeDocument/2006/relationships/hyperlink" Target="http://www.french.hku.hk/starters/grammaire/pronoms2/pronoms2_tupensesquelquefoi.mp3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www.french.hku.hk/starters/grammaire/pronoms2/pronoms2_jesperequetoutsepa.mp3" TargetMode="External"/><Relationship Id="rId4" Type="http://schemas.openxmlformats.org/officeDocument/2006/relationships/hyperlink" Target="http://www.french.hku.hk/starters/grammaire/pronoms2/pronoms2_astureflechiaceque.mp3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nch.hku.hk/starters/grammaire/pronoms2/pronoms2_etlachinevousyetes.mp3" TargetMode="External"/><Relationship Id="rId2" Type="http://schemas.openxmlformats.org/officeDocument/2006/relationships/hyperlink" Target="http://www.french.hku.hk/starters/grammaire/pronoms2/pronoms2_vousvenezdeparisou.mp3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nch.hku.hk/starters/grammaire/pronoms2/pronoms2_tuasunevoiturenonj.mp3" TargetMode="External"/><Relationship Id="rId7" Type="http://schemas.openxmlformats.org/officeDocument/2006/relationships/hyperlink" Target="http://www.french.hku.hk/starters/grammaire/pronoms2/pronoms2_vousaviezdesamisda.mp3" TargetMode="External"/><Relationship Id="rId2" Type="http://schemas.openxmlformats.org/officeDocument/2006/relationships/hyperlink" Target="http://www.french.hku.hk/starters/grammaire/pronoms2/pronoms2_tuasdelargentouije.mp3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french.hku.hk/starters/grammaire/pronoms2/pronoms2_vousaveztrouveuntr.mp3" TargetMode="External"/><Relationship Id="rId5" Type="http://schemas.openxmlformats.org/officeDocument/2006/relationships/hyperlink" Target="http://www.french.hku.hk/starters/grammaire/pronoms2/pronoms2_vousavezachetedesf.mp3" TargetMode="External"/><Relationship Id="rId4" Type="http://schemas.openxmlformats.org/officeDocument/2006/relationships/hyperlink" Target="http://www.french.hku.hk/starters/grammaire/pronoms2/pronoms2_tuveuxencoredespom.mp3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nch.hku.hk/starters/grammaire/pronoms2/pronoms2_tutesouviensdecejo.mp3" TargetMode="External"/><Relationship Id="rId2" Type="http://schemas.openxmlformats.org/officeDocument/2006/relationships/hyperlink" Target="http://www.french.hku.hk/starters/grammaire/pronoms2/pronoms2_ellevousparledeson.mp3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french.hku.hk/starters/grammaire/pronoms2/pronoms2_elleestneuvevotrev.mp3" TargetMode="External"/><Relationship Id="rId5" Type="http://schemas.openxmlformats.org/officeDocument/2006/relationships/hyperlink" Target="http://www.french.hku.hk/starters/grammaire/pronoms2/pronoms2_tuluiaparledenorep.mp3" TargetMode="External"/><Relationship Id="rId4" Type="http://schemas.openxmlformats.org/officeDocument/2006/relationships/hyperlink" Target="http://www.french.hku.hk/starters/grammaire/pronoms2/pronoms2_questcequecestcest.mp3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dirty="0" smtClean="0"/>
              <a:t>Voyage, voyage...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202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64704"/>
            <a:ext cx="7434786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298945" y="692696"/>
            <a:ext cx="2448272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 smtClean="0"/>
              <a:t>Horizontalement </a:t>
            </a:r>
          </a:p>
          <a:p>
            <a:r>
              <a:rPr lang="fr-FR" sz="1600" dirty="0" smtClean="0"/>
              <a:t>2Tomber soudainement</a:t>
            </a:r>
          </a:p>
          <a:p>
            <a:r>
              <a:rPr lang="fr-FR" sz="1600" dirty="0" smtClean="0"/>
              <a:t>3Regard, examen rapide</a:t>
            </a:r>
          </a:p>
          <a:p>
            <a:r>
              <a:rPr lang="fr-FR" sz="1600" dirty="0" smtClean="0"/>
              <a:t>4S'informer avec soin de , faire des recherches pour savoir qch</a:t>
            </a:r>
          </a:p>
          <a:p>
            <a:r>
              <a:rPr lang="fr-FR" sz="1600" dirty="0" smtClean="0"/>
              <a:t>5Prendre violemment possession de qch</a:t>
            </a:r>
          </a:p>
          <a:p>
            <a:r>
              <a:rPr lang="fr-FR" sz="1600" dirty="0" smtClean="0"/>
              <a:t>6Qui est ancien dans une fonction, un métier ; qui a de l'expérience</a:t>
            </a:r>
          </a:p>
          <a:p>
            <a:r>
              <a:rPr lang="fr-FR" sz="1600" dirty="0" smtClean="0"/>
              <a:t>7Érudition, autorité</a:t>
            </a:r>
          </a:p>
          <a:p>
            <a:r>
              <a:rPr lang="fr-FR" sz="1600" dirty="0" smtClean="0"/>
              <a:t>8Gros sac de cuir à fermeture</a:t>
            </a:r>
          </a:p>
          <a:p>
            <a:r>
              <a:rPr lang="fr-FR" sz="1600" dirty="0" smtClean="0"/>
              <a:t>9Bizarre, étrange, fou</a:t>
            </a:r>
            <a:endParaRPr lang="fr-FR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330877" y="5445677"/>
            <a:ext cx="24482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sz="1600" b="1" dirty="0" smtClean="0"/>
              <a:t>Verticalement </a:t>
            </a:r>
            <a:endParaRPr lang="ru-RU" sz="1600" b="1" dirty="0" smtClean="0"/>
          </a:p>
          <a:p>
            <a:r>
              <a:rPr lang="fr-FR" sz="1600" dirty="0" smtClean="0"/>
              <a:t>1Qui ne travaille que pour un salaire</a:t>
            </a:r>
          </a:p>
          <a:p>
            <a:r>
              <a:rPr lang="fr-FR" sz="1600" dirty="0" smtClean="0"/>
              <a:t>6Souffrance morale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1514769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4967"/>
            <a:ext cx="7024744" cy="1143000"/>
          </a:xfrm>
        </p:spPr>
        <p:txBody>
          <a:bodyPr/>
          <a:lstStyle/>
          <a:p>
            <a:r>
              <a:rPr lang="fr-CA" dirty="0" smtClean="0"/>
              <a:t>Traduisez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70919" y="980728"/>
            <a:ext cx="82809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ru-RU" dirty="0" smtClean="0">
                <a:latin typeface="Comic Sans MS" pitchFamily="66" charset="0"/>
              </a:rPr>
              <a:t>Они кивнули головой, понимая через какие муки нам пришлось пройти, чтобы проехать на велосипеде сотни километров по такой жаре.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 smtClean="0">
                <a:latin typeface="Comic Sans MS" pitchFamily="66" charset="0"/>
              </a:rPr>
              <a:t>Мы не были опытными велогонщиками и такая жара, свалившаяся на нас, вынудила заехать в таверну и заказать прохладительные напитки.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 smtClean="0">
                <a:latin typeface="Comic Sans MS" pitchFamily="66" charset="0"/>
              </a:rPr>
              <a:t>К счастью, нам предложили отвезти нас на автомобиле и мы осведомились сколько мы должны заплатить.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 smtClean="0">
                <a:latin typeface="Comic Sans MS" pitchFamily="66" charset="0"/>
              </a:rPr>
              <a:t>Но они взглянули на нас как на ненормальных и успокоили, сказав, что для таких смельчаков как мы это бесплатно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 smtClean="0">
                <a:latin typeface="Comic Sans MS" pitchFamily="66" charset="0"/>
              </a:rPr>
              <a:t>Мы уселись за стол, вздохнули и поняли, что мы имеем дело с работниками по найму и нам было по пути.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 smtClean="0">
                <a:latin typeface="Comic Sans MS" pitchFamily="66" charset="0"/>
              </a:rPr>
              <a:t>Всех заботило наше умственное и физическое состояние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 smtClean="0">
                <a:latin typeface="Comic Sans MS" pitchFamily="66" charset="0"/>
              </a:rPr>
              <a:t>Неспособные понять, почему мы отправились на прогулку, они не осмелились тем не менее об этом спросить.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 smtClean="0">
                <a:latin typeface="Comic Sans MS" pitchFamily="66" charset="0"/>
              </a:rPr>
              <a:t>Доктор плюхнулся в кресло, поздоровался со всеми и предпочел горячий чай, вместо того, что мы заказали.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 smtClean="0">
                <a:latin typeface="Comic Sans MS" pitchFamily="66" charset="0"/>
              </a:rPr>
              <a:t>Потягиваясь, мы взяли наши сумки и пристегнули велосипеды к машине.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 smtClean="0">
                <a:latin typeface="Comic Sans MS" pitchFamily="66" charset="0"/>
              </a:rPr>
              <a:t>Необходимо было вернуться до заката и мы отправились в путь</a:t>
            </a:r>
            <a:endParaRPr lang="ru-RU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491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836712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Les </a:t>
            </a:r>
            <a:r>
              <a:rPr lang="fr-FR" dirty="0"/>
              <a:t>différentes formes des pronoms personnels.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460212"/>
              </p:ext>
            </p:extLst>
          </p:nvPr>
        </p:nvGraphicFramePr>
        <p:xfrm>
          <a:off x="1259632" y="2060848"/>
          <a:ext cx="6048672" cy="4316682"/>
        </p:xfrm>
        <a:graphic>
          <a:graphicData uri="http://schemas.openxmlformats.org/drawingml/2006/table">
            <a:tbl>
              <a:tblPr/>
              <a:tblGrid>
                <a:gridCol w="1209734"/>
                <a:gridCol w="1330708"/>
                <a:gridCol w="1391194"/>
                <a:gridCol w="1149248"/>
                <a:gridCol w="967788"/>
              </a:tblGrid>
              <a:tr h="130074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 </a:t>
                      </a:r>
                    </a:p>
                  </a:txBody>
                  <a:tcPr marL="42209" marR="42209" marT="42209" marB="422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Geneva, Arial, Helvetica, sans-serif"/>
                          <a:hlinkClick r:id="rId2"/>
                        </a:rPr>
                        <a:t>COD</a:t>
                      </a:r>
                      <a:r>
                        <a:rPr lang="en-US" sz="1600">
                          <a:latin typeface="Verdana, Arial, Helvetica, sans-serif"/>
                          <a:hlinkClick r:id="rId2"/>
                        </a:rPr>
                        <a:t/>
                      </a:r>
                      <a:br>
                        <a:rPr lang="en-US" sz="1600">
                          <a:latin typeface="Verdana, Arial, Helvetica, sans-serif"/>
                          <a:hlinkClick r:id="rId2"/>
                        </a:rPr>
                      </a:br>
                      <a:r>
                        <a:rPr lang="en-US" sz="1600">
                          <a:latin typeface="Verdana, Arial, Helvetica, sans-serif"/>
                          <a:hlinkClick r:id="rId2"/>
                        </a:rPr>
                        <a:t>complément direct</a:t>
                      </a:r>
                      <a:endParaRPr lang="en-US" sz="1600"/>
                    </a:p>
                  </a:txBody>
                  <a:tcPr marL="42209" marR="42209" marT="42209" marB="422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Geneva, Arial, Helvetica, sans-serif"/>
                          <a:hlinkClick r:id="rId2"/>
                        </a:rPr>
                        <a:t>COI</a:t>
                      </a:r>
                      <a:r>
                        <a:rPr lang="en-US" sz="1600">
                          <a:latin typeface="Verdana, Arial, Helvetica, sans-serif"/>
                          <a:hlinkClick r:id="rId2"/>
                        </a:rPr>
                        <a:t/>
                      </a:r>
                      <a:br>
                        <a:rPr lang="en-US" sz="1600">
                          <a:latin typeface="Verdana, Arial, Helvetica, sans-serif"/>
                          <a:hlinkClick r:id="rId2"/>
                        </a:rPr>
                      </a:br>
                      <a:r>
                        <a:rPr lang="en-US" sz="1600">
                          <a:latin typeface="Verdana, Arial, Helvetica, sans-serif"/>
                          <a:hlinkClick r:id="rId2"/>
                        </a:rPr>
                        <a:t>complément indirect</a:t>
                      </a:r>
                      <a:endParaRPr lang="en-US" sz="1600"/>
                    </a:p>
                  </a:txBody>
                  <a:tcPr marL="42209" marR="42209" marT="42209" marB="422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Geneva, Arial, Helvetica, sans-serif"/>
                          <a:hlinkClick r:id="rId2"/>
                        </a:rPr>
                        <a:t>Toniques</a:t>
                      </a:r>
                      <a:r>
                        <a:rPr lang="en-US" sz="1600" dirty="0">
                          <a:latin typeface="Verdana, Arial, Helvetica, sans-serif"/>
                          <a:hlinkClick r:id="rId2"/>
                        </a:rPr>
                        <a:t/>
                      </a:r>
                      <a:br>
                        <a:rPr lang="en-US" sz="1600" dirty="0">
                          <a:latin typeface="Verdana, Arial, Helvetica, sans-serif"/>
                          <a:hlinkClick r:id="rId2"/>
                        </a:rPr>
                      </a:br>
                      <a:r>
                        <a:rPr lang="en-US" sz="1600" dirty="0">
                          <a:latin typeface="Verdana, Arial, Helvetica, sans-serif"/>
                          <a:hlinkClick r:id="rId2"/>
                        </a:rPr>
                        <a:t>après </a:t>
                      </a:r>
                      <a:r>
                        <a:rPr lang="en-US" sz="1600" dirty="0" err="1">
                          <a:latin typeface="Verdana, Arial, Helvetica, sans-serif"/>
                          <a:hlinkClick r:id="rId2"/>
                        </a:rPr>
                        <a:t>préposition</a:t>
                      </a:r>
                      <a:endParaRPr lang="en-US" sz="1600" dirty="0"/>
                    </a:p>
                  </a:txBody>
                  <a:tcPr marL="42209" marR="42209" marT="42209" marB="422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Geneva, Arial, Helvetica, sans-serif"/>
                          <a:hlinkClick r:id="rId2"/>
                        </a:rPr>
                        <a:t>Réfléchis</a:t>
                      </a:r>
                      <a:r>
                        <a:rPr lang="en-US" sz="1600">
                          <a:latin typeface="Verdana, Arial, Helvetica, sans-serif"/>
                          <a:hlinkClick r:id="rId2"/>
                        </a:rPr>
                        <a:t/>
                      </a:r>
                      <a:br>
                        <a:rPr lang="en-US" sz="1600">
                          <a:latin typeface="Verdana, Arial, Helvetica, sans-serif"/>
                          <a:hlinkClick r:id="rId2"/>
                        </a:rPr>
                      </a:br>
                      <a:r>
                        <a:rPr lang="en-US" sz="1600">
                          <a:latin typeface="Verdana, Arial, Helvetica, sans-serif"/>
                          <a:hlinkClick r:id="rId2"/>
                        </a:rPr>
                        <a:t>pronominaux</a:t>
                      </a:r>
                      <a:endParaRPr lang="en-US" sz="1600"/>
                    </a:p>
                  </a:txBody>
                  <a:tcPr marL="42209" marR="42209" marT="42209" marB="422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2"/>
                    </a:solidFill>
                  </a:tcPr>
                </a:tc>
              </a:tr>
              <a:tr h="402895">
                <a:tc rowSpan="3"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Verdana, Arial, Helvetica, sans-serif"/>
                        </a:rPr>
                        <a:t>singulier</a:t>
                      </a:r>
                      <a:endParaRPr lang="en-US" sz="1600"/>
                    </a:p>
                  </a:txBody>
                  <a:tcPr marL="42209" marR="42209" marT="42209" marB="422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Geneva, Arial, Helvetica, sans-serif"/>
                        </a:rPr>
                        <a:t>me, m'</a:t>
                      </a:r>
                      <a:endParaRPr lang="en-US" sz="1600"/>
                    </a:p>
                  </a:txBody>
                  <a:tcPr marL="42209" marR="42209" marT="42209" marB="422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Geneva, Arial, Helvetica, sans-serif"/>
                        </a:rPr>
                        <a:t>me, m'</a:t>
                      </a:r>
                      <a:endParaRPr lang="en-US" sz="1600"/>
                    </a:p>
                  </a:txBody>
                  <a:tcPr marL="42209" marR="42209" marT="42209" marB="422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Geneva, Arial, Helvetica, sans-serif"/>
                        </a:rPr>
                        <a:t>moi</a:t>
                      </a:r>
                      <a:endParaRPr lang="en-US" sz="1600"/>
                    </a:p>
                  </a:txBody>
                  <a:tcPr marL="42209" marR="42209" marT="42209" marB="422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Geneva, Arial, Helvetica, sans-serif"/>
                        </a:rPr>
                        <a:t>me, m'</a:t>
                      </a:r>
                      <a:endParaRPr lang="en-US" sz="1600"/>
                    </a:p>
                  </a:txBody>
                  <a:tcPr marL="42209" marR="42209" marT="42209" marB="422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028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Geneva, Arial, Helvetica, sans-serif"/>
                        </a:rPr>
                        <a:t>te, t'</a:t>
                      </a:r>
                      <a:endParaRPr lang="en-US" sz="1600"/>
                    </a:p>
                  </a:txBody>
                  <a:tcPr marL="42209" marR="42209" marT="42209" marB="422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Geneva, Arial, Helvetica, sans-serif"/>
                        </a:rPr>
                        <a:t>te, t'</a:t>
                      </a:r>
                      <a:endParaRPr lang="en-US" sz="1600"/>
                    </a:p>
                  </a:txBody>
                  <a:tcPr marL="42209" marR="42209" marT="42209" marB="422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Geneva, Arial, Helvetica, sans-serif"/>
                        </a:rPr>
                        <a:t>toi</a:t>
                      </a:r>
                      <a:endParaRPr lang="en-US" sz="1600"/>
                    </a:p>
                  </a:txBody>
                  <a:tcPr marL="42209" marR="42209" marT="42209" marB="422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Geneva, Arial, Helvetica, sans-serif"/>
                        </a:rPr>
                        <a:t>te, t'</a:t>
                      </a:r>
                      <a:endParaRPr lang="en-US" sz="1600"/>
                    </a:p>
                  </a:txBody>
                  <a:tcPr marL="42209" marR="42209" marT="42209" marB="422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021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Geneva, Arial, Helvetica, sans-serif"/>
                        </a:rPr>
                        <a:t>le, la, l' </a:t>
                      </a:r>
                      <a:r>
                        <a:rPr lang="en-US" sz="1600">
                          <a:latin typeface="Verdana, Arial, Helvetica, sans-serif"/>
                        </a:rPr>
                        <a:t>(en*)</a:t>
                      </a:r>
                      <a:endParaRPr lang="en-US" sz="1600"/>
                    </a:p>
                  </a:txBody>
                  <a:tcPr marL="42209" marR="42209" marT="42209" marB="422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Geneva, Arial, Helvetica, sans-serif"/>
                        </a:rPr>
                        <a:t>lui </a:t>
                      </a:r>
                      <a:r>
                        <a:rPr lang="en-US" sz="1600">
                          <a:latin typeface="Verdana, Arial, Helvetica, sans-serif"/>
                        </a:rPr>
                        <a:t>(y, en*)</a:t>
                      </a:r>
                      <a:endParaRPr lang="en-US" sz="1600"/>
                    </a:p>
                  </a:txBody>
                  <a:tcPr marL="42209" marR="42209" marT="42209" marB="422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Geneva, Arial, Helvetica, sans-serif"/>
                        </a:rPr>
                        <a:t>lui, elle</a:t>
                      </a:r>
                      <a:endParaRPr lang="en-US" sz="1600"/>
                    </a:p>
                  </a:txBody>
                  <a:tcPr marL="42209" marR="42209" marT="42209" marB="422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Geneva, Arial, Helvetica, sans-serif"/>
                        </a:rPr>
                        <a:t>se, s'</a:t>
                      </a:r>
                      <a:endParaRPr lang="en-US" sz="1600" dirty="0"/>
                    </a:p>
                  </a:txBody>
                  <a:tcPr marL="42209" marR="42209" marT="42209" marB="422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2895">
                <a:tc rowSpan="3"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Verdana, Arial, Helvetica, sans-serif"/>
                        </a:rPr>
                        <a:t>pluriel</a:t>
                      </a:r>
                      <a:endParaRPr lang="en-US" sz="1600"/>
                    </a:p>
                  </a:txBody>
                  <a:tcPr marL="42209" marR="42209" marT="42209" marB="422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Geneva, Arial, Helvetica, sans-serif"/>
                        </a:rPr>
                        <a:t>nous</a:t>
                      </a:r>
                      <a:endParaRPr lang="en-US" sz="1600"/>
                    </a:p>
                  </a:txBody>
                  <a:tcPr marL="42209" marR="42209" marT="42209" marB="422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Geneva, Arial, Helvetica, sans-serif"/>
                        </a:rPr>
                        <a:t>nous</a:t>
                      </a:r>
                      <a:endParaRPr lang="en-US" sz="1600"/>
                    </a:p>
                  </a:txBody>
                  <a:tcPr marL="42209" marR="42209" marT="42209" marB="422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Geneva, Arial, Helvetica, sans-serif"/>
                        </a:rPr>
                        <a:t>nous</a:t>
                      </a:r>
                      <a:endParaRPr lang="en-US" sz="1600"/>
                    </a:p>
                  </a:txBody>
                  <a:tcPr marL="42209" marR="42209" marT="42209" marB="422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Geneva, Arial, Helvetica, sans-serif"/>
                        </a:rPr>
                        <a:t>nous</a:t>
                      </a:r>
                      <a:endParaRPr lang="en-US" sz="1600"/>
                    </a:p>
                  </a:txBody>
                  <a:tcPr marL="42209" marR="42209" marT="42209" marB="422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028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Geneva, Arial, Helvetica, sans-serif"/>
                        </a:rPr>
                        <a:t>vous</a:t>
                      </a:r>
                      <a:endParaRPr lang="en-US" sz="1600"/>
                    </a:p>
                  </a:txBody>
                  <a:tcPr marL="42209" marR="42209" marT="42209" marB="422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Geneva, Arial, Helvetica, sans-serif"/>
                        </a:rPr>
                        <a:t>vous</a:t>
                      </a:r>
                      <a:endParaRPr lang="en-US" sz="1600" dirty="0"/>
                    </a:p>
                  </a:txBody>
                  <a:tcPr marL="42209" marR="42209" marT="42209" marB="422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Geneva, Arial, Helvetica, sans-serif"/>
                        </a:rPr>
                        <a:t>vous</a:t>
                      </a:r>
                      <a:endParaRPr lang="en-US" sz="1600"/>
                    </a:p>
                  </a:txBody>
                  <a:tcPr marL="42209" marR="42209" marT="42209" marB="422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Geneva, Arial, Helvetica, sans-serif"/>
                        </a:rPr>
                        <a:t>vous</a:t>
                      </a:r>
                      <a:endParaRPr lang="en-US" sz="1600"/>
                    </a:p>
                  </a:txBody>
                  <a:tcPr marL="42209" marR="42209" marT="42209" marB="422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021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Geneva, Arial, Helvetica, sans-serif"/>
                        </a:rPr>
                        <a:t>les </a:t>
                      </a:r>
                      <a:r>
                        <a:rPr lang="en-US" sz="1600">
                          <a:latin typeface="Verdana, Arial, Helvetica, sans-serif"/>
                        </a:rPr>
                        <a:t>(en*)</a:t>
                      </a:r>
                      <a:endParaRPr lang="en-US" sz="1600"/>
                    </a:p>
                  </a:txBody>
                  <a:tcPr marL="42209" marR="42209" marT="42209" marB="422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Geneva, Arial, Helvetica, sans-serif"/>
                        </a:rPr>
                        <a:t>leur </a:t>
                      </a:r>
                      <a:r>
                        <a:rPr lang="en-US" sz="1600">
                          <a:latin typeface="Verdana, Arial, Helvetica, sans-serif"/>
                        </a:rPr>
                        <a:t>(y, en*)</a:t>
                      </a:r>
                      <a:endParaRPr lang="en-US" sz="1600"/>
                    </a:p>
                  </a:txBody>
                  <a:tcPr marL="42209" marR="42209" marT="42209" marB="422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Geneva, Arial, Helvetica, sans-serif"/>
                        </a:rPr>
                        <a:t>eux, elles</a:t>
                      </a:r>
                      <a:endParaRPr lang="en-US" sz="1600"/>
                    </a:p>
                  </a:txBody>
                  <a:tcPr marL="42209" marR="42209" marT="42209" marB="422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Geneva, Arial, Helvetica, sans-serif"/>
                        </a:rPr>
                        <a:t>se, s'</a:t>
                      </a:r>
                      <a:endParaRPr lang="en-US" sz="1600" dirty="0"/>
                    </a:p>
                  </a:txBody>
                  <a:tcPr marL="42209" marR="42209" marT="42209" marB="422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873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Ordre des pronoms dans la phrase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7434849"/>
              </p:ext>
            </p:extLst>
          </p:nvPr>
        </p:nvGraphicFramePr>
        <p:xfrm>
          <a:off x="1720691" y="3154362"/>
          <a:ext cx="5421630" cy="1847850"/>
        </p:xfrm>
        <a:graphic>
          <a:graphicData uri="http://schemas.openxmlformats.org/drawingml/2006/table">
            <a:tbl>
              <a:tblPr/>
              <a:tblGrid>
                <a:gridCol w="1192759"/>
                <a:gridCol w="1301191"/>
                <a:gridCol w="1084326"/>
                <a:gridCol w="1084326"/>
                <a:gridCol w="759028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eneva, Arial, Helvetica, sans-serif"/>
                        </a:rPr>
                        <a:t>me</a:t>
                      </a:r>
                      <a:endParaRPr lang="en-US" dirty="0"/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eneva, Arial, Helvetica, sans-serif"/>
                        </a:rPr>
                        <a:t>le</a:t>
                      </a:r>
                      <a:endParaRPr lang="en-US"/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eneva, Arial, Helvetica, sans-serif"/>
                        </a:rPr>
                        <a:t>lui</a:t>
                      </a:r>
                      <a:endParaRPr lang="en-US"/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eneva, Arial, Helvetica, sans-serif"/>
                        </a:rPr>
                        <a:t>y</a:t>
                      </a:r>
                      <a:endParaRPr lang="en-US"/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eneva, Arial, Helvetica, sans-serif"/>
                        </a:rPr>
                        <a:t>en</a:t>
                      </a:r>
                      <a:endParaRPr lang="en-US"/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eneva, Arial, Helvetica, sans-serif"/>
                        </a:rPr>
                        <a:t>te</a:t>
                      </a:r>
                      <a:endParaRPr lang="en-US"/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eneva, Arial, Helvetica, sans-serif"/>
                        </a:rPr>
                        <a:t>la </a:t>
                      </a:r>
                      <a:endParaRPr lang="en-US"/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eneva, Arial, Helvetica, sans-serif"/>
                        </a:rPr>
                        <a:t>leur</a:t>
                      </a:r>
                      <a:endParaRPr lang="en-US"/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latin typeface="Geneva, Arial, Helvetica, sans-serif"/>
                        </a:rPr>
                        <a:t> </a:t>
                      </a:r>
                      <a:endParaRPr lang="ru-RU"/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eneva, Arial, Helvetica, sans-serif"/>
                        </a:rPr>
                        <a:t>se</a:t>
                      </a:r>
                      <a:endParaRPr lang="en-US"/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eneva, Arial, Helvetica, sans-serif"/>
                        </a:rPr>
                        <a:t>les</a:t>
                      </a:r>
                      <a:endParaRPr lang="en-US"/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latin typeface="Geneva, Arial, Helvetica, sans-serif"/>
                        </a:rPr>
                        <a:t> </a:t>
                      </a:r>
                      <a:endParaRPr lang="ru-RU"/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eneva, Arial, Helvetica, sans-serif"/>
                        </a:rPr>
                        <a:t>nous</a:t>
                      </a:r>
                      <a:endParaRPr lang="en-US"/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latin typeface="Geneva, Arial, Helvetica, sans-serif"/>
                        </a:rPr>
                        <a:t> </a:t>
                      </a:r>
                      <a:endParaRPr lang="ru-RU"/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eneva, Arial, Helvetica, sans-serif"/>
                        </a:rPr>
                        <a:t>vous</a:t>
                      </a:r>
                      <a:endParaRPr lang="en-US"/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>
                      <a:noFill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953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Utilisation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fr-FR" dirty="0"/>
              <a:t>Complément d'objet direct sans préposition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9658701"/>
              </p:ext>
            </p:extLst>
          </p:nvPr>
        </p:nvGraphicFramePr>
        <p:xfrm>
          <a:off x="2843808" y="2132856"/>
          <a:ext cx="3693092" cy="4240288"/>
        </p:xfrm>
        <a:graphic>
          <a:graphicData uri="http://schemas.openxmlformats.org/drawingml/2006/table">
            <a:tbl>
              <a:tblPr/>
              <a:tblGrid>
                <a:gridCol w="3693092"/>
              </a:tblGrid>
              <a:tr h="530036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1100">
                          <a:latin typeface="Geneva, Arial, Helvetica, sans-serif"/>
                          <a:hlinkClick r:id="rId2"/>
                        </a:rPr>
                        <a:t>Tu connais Isabelle ?</a:t>
                      </a:r>
                      <a:endParaRPr lang="fr-FR" sz="110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1100">
                          <a:latin typeface="Geneva, Arial, Helvetica, sans-serif"/>
                          <a:hlinkClick r:id="rId2"/>
                        </a:rPr>
                        <a:t>Oui, je la connais !</a:t>
                      </a:r>
                      <a:endParaRPr lang="fr-FR" sz="1100"/>
                    </a:p>
                  </a:txBody>
                  <a:tcPr marL="56514" marR="56514" marT="56514" marB="565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30036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1100">
                          <a:latin typeface="Geneva, Arial, Helvetica, sans-serif"/>
                          <a:hlinkClick r:id="rId3"/>
                        </a:rPr>
                        <a:t>Vous connaissez cette histoire ?</a:t>
                      </a:r>
                      <a:endParaRPr lang="fr-FR" sz="110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1100">
                          <a:latin typeface="Geneva, Arial, Helvetica, sans-serif"/>
                          <a:hlinkClick r:id="rId3"/>
                        </a:rPr>
                        <a:t>Non, je ne la connais pas.</a:t>
                      </a:r>
                      <a:endParaRPr lang="fr-FR" sz="1100"/>
                    </a:p>
                  </a:txBody>
                  <a:tcPr marL="56514" marR="56514" marT="56514" marB="565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30036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1100">
                          <a:latin typeface="Geneva, Arial, Helvetica, sans-serif"/>
                          <a:hlinkClick r:id="rId4"/>
                        </a:rPr>
                        <a:t>Alors, tu m'invites ?</a:t>
                      </a:r>
                      <a:endParaRPr lang="fr-FR" sz="110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1100">
                          <a:latin typeface="Geneva, Arial, Helvetica, sans-serif"/>
                          <a:hlinkClick r:id="rId4"/>
                        </a:rPr>
                        <a:t>Mais oui bien sûr, je t'invite !</a:t>
                      </a:r>
                      <a:endParaRPr lang="fr-FR" sz="1100"/>
                    </a:p>
                  </a:txBody>
                  <a:tcPr marL="56514" marR="56514" marT="56514" marB="565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30036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1100">
                          <a:latin typeface="Geneva, Arial, Helvetica, sans-serif"/>
                          <a:hlinkClick r:id="rId5"/>
                        </a:rPr>
                        <a:t>Tu veux voir ce film ?</a:t>
                      </a:r>
                      <a:endParaRPr lang="fr-FR" sz="110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1100">
                          <a:latin typeface="Geneva, Arial, Helvetica, sans-serif"/>
                          <a:hlinkClick r:id="rId5"/>
                        </a:rPr>
                        <a:t>Oui, je veux le voir.</a:t>
                      </a:r>
                      <a:endParaRPr lang="fr-FR" sz="1100"/>
                    </a:p>
                  </a:txBody>
                  <a:tcPr marL="56514" marR="56514" marT="56514" marB="565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30036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1100">
                          <a:latin typeface="Geneva, Arial, Helvetica, sans-serif"/>
                          <a:hlinkClick r:id="rId6"/>
                        </a:rPr>
                        <a:t>Vous pouvez faire ces exercices ?</a:t>
                      </a:r>
                      <a:endParaRPr lang="fr-FR" sz="110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1100">
                          <a:latin typeface="Geneva, Arial, Helvetica, sans-serif"/>
                          <a:hlinkClick r:id="rId6"/>
                        </a:rPr>
                        <a:t>Non, je ne peux pas les faire.</a:t>
                      </a:r>
                      <a:endParaRPr lang="fr-FR" sz="1100"/>
                    </a:p>
                  </a:txBody>
                  <a:tcPr marL="56514" marR="56514" marT="56514" marB="565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30036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1100">
                          <a:latin typeface="Geneva, Arial, Helvetica, sans-serif"/>
                          <a:hlinkClick r:id="rId7"/>
                        </a:rPr>
                        <a:t>Vous nous avez entendus ?</a:t>
                      </a:r>
                      <a:endParaRPr lang="fr-FR" sz="110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1100">
                          <a:latin typeface="Geneva, Arial, Helvetica, sans-serif"/>
                          <a:hlinkClick r:id="rId7"/>
                        </a:rPr>
                        <a:t>Bien sûr, je vous ai entendus !</a:t>
                      </a:r>
                      <a:endParaRPr lang="fr-FR" sz="1100"/>
                    </a:p>
                  </a:txBody>
                  <a:tcPr marL="56514" marR="56514" marT="56514" marB="565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30036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1100">
                          <a:latin typeface="Geneva, Arial, Helvetica, sans-serif"/>
                          <a:hlinkClick r:id="rId8"/>
                        </a:rPr>
                        <a:t>Vous avez vu Isabelle ?</a:t>
                      </a:r>
                      <a:endParaRPr lang="fr-FR" sz="110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1100">
                          <a:latin typeface="Geneva, Arial, Helvetica, sans-serif"/>
                          <a:hlinkClick r:id="rId8"/>
                        </a:rPr>
                        <a:t>Oui, je l'ai vue.</a:t>
                      </a:r>
                      <a:endParaRPr lang="fr-FR" sz="1100"/>
                    </a:p>
                  </a:txBody>
                  <a:tcPr marL="56514" marR="56514" marT="56514" marB="565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30036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1100" dirty="0">
                          <a:latin typeface="Geneva, Arial, Helvetica, sans-serif"/>
                          <a:hlinkClick r:id="rId9"/>
                        </a:rPr>
                        <a:t>Vous avez déjà acheté les billets ?</a:t>
                      </a:r>
                      <a:endParaRPr lang="fr-FR" sz="1100" dirty="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1100" dirty="0">
                          <a:latin typeface="Geneva, Arial, Helvetica, sans-serif"/>
                          <a:hlinkClick r:id="rId9"/>
                        </a:rPr>
                        <a:t>Non, je ne les ai pas encore achetés.</a:t>
                      </a:r>
                      <a:endParaRPr lang="fr-FR" sz="1100" dirty="0"/>
                    </a:p>
                  </a:txBody>
                  <a:tcPr marL="56514" marR="56514" marT="56514" marB="565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897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dirty="0"/>
              <a:t>Complément d'objet indirect introduit par un verbe fonctionnant avec la préposition "à" (e.g., parler à, répondre à, écrire à, téléphoner à, donner à). </a:t>
            </a:r>
            <a:endParaRPr lang="ru-RU" sz="28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058454" y="2324100"/>
          <a:ext cx="2746104" cy="3508375"/>
        </p:xfrm>
        <a:graphic>
          <a:graphicData uri="http://schemas.openxmlformats.org/drawingml/2006/table">
            <a:tbl>
              <a:tblPr/>
              <a:tblGrid>
                <a:gridCol w="2746104"/>
              </a:tblGrid>
              <a:tr h="374381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900">
                          <a:latin typeface="Geneva, Arial, Helvetica, sans-serif"/>
                          <a:hlinkClick r:id="rId2"/>
                        </a:rPr>
                        <a:t>Tu écris à Isabelle ?</a:t>
                      </a:r>
                      <a:endParaRPr lang="fr-FR" sz="90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900">
                          <a:latin typeface="Geneva, Arial, Helvetica, sans-serif"/>
                          <a:hlinkClick r:id="rId2"/>
                        </a:rPr>
                        <a:t>Oui, je lui écris.</a:t>
                      </a:r>
                      <a:endParaRPr lang="fr-FR" sz="900"/>
                    </a:p>
                  </a:txBody>
                  <a:tcPr marL="48245" marR="48245" marT="48245" marB="48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4381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900">
                          <a:latin typeface="Geneva, Arial, Helvetica, sans-serif"/>
                          <a:hlinkClick r:id="rId3"/>
                        </a:rPr>
                        <a:t>Tu téléphones à tes parents ?</a:t>
                      </a:r>
                      <a:endParaRPr lang="fr-FR" sz="90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900">
                          <a:latin typeface="Geneva, Arial, Helvetica, sans-serif"/>
                          <a:hlinkClick r:id="rId3"/>
                        </a:rPr>
                        <a:t>Non, je ne leur téléphone pas.</a:t>
                      </a:r>
                      <a:endParaRPr lang="fr-FR" sz="900"/>
                    </a:p>
                  </a:txBody>
                  <a:tcPr marL="48245" marR="48245" marT="48245" marB="48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4381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900">
                          <a:latin typeface="Geneva, Arial, Helvetica, sans-serif"/>
                          <a:hlinkClick r:id="rId4"/>
                        </a:rPr>
                        <a:t>Tu me parles ?</a:t>
                      </a:r>
                      <a:endParaRPr lang="fr-FR" sz="90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900">
                          <a:latin typeface="Geneva, Arial, Helvetica, sans-serif"/>
                          <a:hlinkClick r:id="rId4"/>
                        </a:rPr>
                        <a:t>Non, je ne te parle pas.</a:t>
                      </a:r>
                      <a:endParaRPr lang="fr-FR" sz="900"/>
                    </a:p>
                  </a:txBody>
                  <a:tcPr marL="48245" marR="48245" marT="48245" marB="48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4381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900">
                          <a:latin typeface="Geneva, Arial, Helvetica, sans-serif"/>
                          <a:hlinkClick r:id="rId5"/>
                        </a:rPr>
                        <a:t>Tu peux demander à l'agent de police ?</a:t>
                      </a:r>
                      <a:endParaRPr lang="fr-FR" sz="90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900">
                          <a:latin typeface="Geneva, Arial, Helvetica, sans-serif"/>
                          <a:hlinkClick r:id="rId5"/>
                        </a:rPr>
                        <a:t>D'accord, je vais lui demander.</a:t>
                      </a:r>
                      <a:endParaRPr lang="fr-FR" sz="900"/>
                    </a:p>
                  </a:txBody>
                  <a:tcPr marL="48245" marR="48245" marT="48245" marB="48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4381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900">
                          <a:latin typeface="Geneva, Arial, Helvetica, sans-serif"/>
                          <a:hlinkClick r:id="rId6"/>
                        </a:rPr>
                        <a:t>Vous allez écrire à vos collègues ?</a:t>
                      </a:r>
                      <a:endParaRPr lang="fr-FR" sz="90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900">
                          <a:latin typeface="Geneva, Arial, Helvetica, sans-serif"/>
                          <a:hlinkClick r:id="rId6"/>
                        </a:rPr>
                        <a:t>Non, je ne vais pas leur écrire.</a:t>
                      </a:r>
                      <a:endParaRPr lang="fr-FR" sz="900"/>
                    </a:p>
                  </a:txBody>
                  <a:tcPr marL="48245" marR="48245" marT="48245" marB="48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4381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900">
                          <a:latin typeface="Geneva, Arial, Helvetica, sans-serif"/>
                          <a:hlinkClick r:id="rId7"/>
                        </a:rPr>
                        <a:t>Tu as répondu à Isabelle ?</a:t>
                      </a:r>
                      <a:endParaRPr lang="fr-FR" sz="90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900">
                          <a:latin typeface="Geneva, Arial, Helvetica, sans-serif"/>
                          <a:hlinkClick r:id="rId7"/>
                        </a:rPr>
                        <a:t>Oui, je lui ai répondu.</a:t>
                      </a:r>
                      <a:endParaRPr lang="fr-FR" sz="900"/>
                    </a:p>
                  </a:txBody>
                  <a:tcPr marL="48245" marR="48245" marT="48245" marB="48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13327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900">
                          <a:latin typeface="Geneva, Arial, Helvetica, sans-serif"/>
                          <a:hlinkClick r:id="rId8"/>
                        </a:rPr>
                        <a:t>Vous avez donné les billets à Jacques et Isabelle ?</a:t>
                      </a:r>
                      <a:endParaRPr lang="fr-FR" sz="90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900">
                          <a:latin typeface="Geneva, Arial, Helvetica, sans-serif"/>
                          <a:hlinkClick r:id="rId8"/>
                        </a:rPr>
                        <a:t>Non, nous ne leur avons pas encore donné.</a:t>
                      </a:r>
                      <a:endParaRPr lang="fr-FR" sz="900"/>
                    </a:p>
                  </a:txBody>
                  <a:tcPr marL="48245" marR="48245" marT="48245" marB="48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4381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900">
                          <a:latin typeface="Geneva, Arial, Helvetica, sans-serif"/>
                          <a:hlinkClick r:id="rId9"/>
                        </a:rPr>
                        <a:t>Tu as montré les photos à Jacques ?</a:t>
                      </a:r>
                      <a:endParaRPr lang="fr-FR" sz="90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900">
                          <a:latin typeface="Geneva, Arial, Helvetica, sans-serif"/>
                          <a:hlinkClick r:id="rId9"/>
                        </a:rPr>
                        <a:t>Oui, je les lui ai montrées.</a:t>
                      </a:r>
                      <a:endParaRPr lang="fr-FR" sz="900"/>
                    </a:p>
                  </a:txBody>
                  <a:tcPr marL="48245" marR="48245" marT="48245" marB="48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4381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900" dirty="0">
                          <a:latin typeface="Geneva, Arial, Helvetica, sans-serif"/>
                          <a:hlinkClick r:id="rId10"/>
                        </a:rPr>
                        <a:t>Tu as offert ce livre à Isabelle ?</a:t>
                      </a:r>
                      <a:endParaRPr lang="fr-FR" sz="900" dirty="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900" dirty="0">
                          <a:latin typeface="Geneva, Arial, Helvetica, sans-serif"/>
                          <a:hlinkClick r:id="rId10"/>
                        </a:rPr>
                        <a:t>Non, je ne le lui ai pas offert.</a:t>
                      </a:r>
                      <a:endParaRPr lang="fr-FR" sz="900" dirty="0"/>
                    </a:p>
                  </a:txBody>
                  <a:tcPr marL="48245" marR="48245" marT="48245" marB="48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1347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Complément d'objet indirect précédé par une préposition (e.g., à, pour, avec, sans, de).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823124" y="2285056"/>
          <a:ext cx="3216764" cy="3586464"/>
        </p:xfrm>
        <a:graphic>
          <a:graphicData uri="http://schemas.openxmlformats.org/drawingml/2006/table">
            <a:tbl>
              <a:tblPr/>
              <a:tblGrid>
                <a:gridCol w="3216764"/>
              </a:tblGrid>
              <a:tr h="438547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1100">
                          <a:latin typeface="Geneva, Arial, Helvetica, sans-serif"/>
                          <a:hlinkClick r:id="rId2"/>
                        </a:rPr>
                        <a:t>C'est pour moi ?</a:t>
                      </a:r>
                      <a:endParaRPr lang="fr-FR" sz="110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1100">
                          <a:latin typeface="Geneva, Arial, Helvetica, sans-serif"/>
                          <a:hlinkClick r:id="rId2"/>
                        </a:rPr>
                        <a:t>Oui c'est pour toi.</a:t>
                      </a:r>
                      <a:endParaRPr lang="fr-FR" sz="1100"/>
                    </a:p>
                  </a:txBody>
                  <a:tcPr marL="56514" marR="56514" marT="56514" marB="565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38547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1100">
                          <a:latin typeface="Geneva, Arial, Helvetica, sans-serif"/>
                          <a:hlinkClick r:id="rId3"/>
                        </a:rPr>
                        <a:t>Tu vas au cinéma avec Isabelle ?</a:t>
                      </a:r>
                      <a:endParaRPr lang="fr-FR" sz="110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1100">
                          <a:latin typeface="Geneva, Arial, Helvetica, sans-serif"/>
                          <a:hlinkClick r:id="rId3"/>
                        </a:rPr>
                        <a:t>Oui, je vais voir ce film avec elle.</a:t>
                      </a:r>
                      <a:endParaRPr lang="fr-FR" sz="1100"/>
                    </a:p>
                  </a:txBody>
                  <a:tcPr marL="56514" marR="56514" marT="56514" marB="565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38547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1100">
                          <a:latin typeface="Geneva, Arial, Helvetica, sans-serif"/>
                          <a:hlinkClick r:id="rId4"/>
                        </a:rPr>
                        <a:t>C'est à moi que tu parles ?</a:t>
                      </a:r>
                      <a:endParaRPr lang="fr-FR" sz="110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1100">
                          <a:latin typeface="Geneva, Arial, Helvetica, sans-serif"/>
                          <a:hlinkClick r:id="rId4"/>
                        </a:rPr>
                        <a:t>Oui, c'est à toi que je parle.</a:t>
                      </a:r>
                      <a:endParaRPr lang="fr-FR" sz="1100"/>
                    </a:p>
                  </a:txBody>
                  <a:tcPr marL="56514" marR="56514" marT="56514" marB="565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38547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1100">
                          <a:latin typeface="Geneva, Arial, Helvetica, sans-serif"/>
                          <a:hlinkClick r:id="rId5"/>
                        </a:rPr>
                        <a:t>Il y a quelqu'un devant nous ?</a:t>
                      </a:r>
                      <a:endParaRPr lang="fr-FR" sz="110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1100">
                          <a:latin typeface="Geneva, Arial, Helvetica, sans-serif"/>
                          <a:hlinkClick r:id="rId5"/>
                        </a:rPr>
                        <a:t>Non, il n'y a personne devant vous.</a:t>
                      </a:r>
                      <a:endParaRPr lang="fr-FR" sz="1100"/>
                    </a:p>
                  </a:txBody>
                  <a:tcPr marL="56514" marR="56514" marT="56514" marB="565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38547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1100">
                          <a:latin typeface="Geneva, Arial, Helvetica, sans-serif"/>
                          <a:hlinkClick r:id="rId6"/>
                        </a:rPr>
                        <a:t>Tu es sorti avec tes parents dimanche ?</a:t>
                      </a:r>
                      <a:endParaRPr lang="fr-FR" sz="110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1100">
                          <a:latin typeface="Geneva, Arial, Helvetica, sans-serif"/>
                          <a:hlinkClick r:id="rId6"/>
                        </a:rPr>
                        <a:t>Oui je suis allé à la campagne avec eux.</a:t>
                      </a:r>
                      <a:endParaRPr lang="fr-FR" sz="1100"/>
                    </a:p>
                  </a:txBody>
                  <a:tcPr marL="56514" marR="56514" marT="56514" marB="565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38547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1100">
                          <a:latin typeface="Geneva, Arial, Helvetica, sans-serif"/>
                          <a:hlinkClick r:id="rId7"/>
                        </a:rPr>
                        <a:t>Elle est partie sans ses amies ?</a:t>
                      </a:r>
                      <a:endParaRPr lang="fr-FR" sz="110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1100">
                          <a:latin typeface="Geneva, Arial, Helvetica, sans-serif"/>
                          <a:hlinkClick r:id="rId7"/>
                        </a:rPr>
                        <a:t>Oui, elle est partie sans elles.</a:t>
                      </a:r>
                      <a:endParaRPr lang="fr-FR" sz="1100"/>
                    </a:p>
                  </a:txBody>
                  <a:tcPr marL="56514" marR="56514" marT="56514" marB="565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38547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1100">
                          <a:latin typeface="Geneva, Arial, Helvetica, sans-serif"/>
                          <a:hlinkClick r:id="rId8"/>
                        </a:rPr>
                        <a:t>Elle a dîné avec Jacques hier soir ?</a:t>
                      </a:r>
                      <a:endParaRPr lang="fr-FR" sz="110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1100">
                          <a:latin typeface="Geneva, Arial, Helvetica, sans-serif"/>
                          <a:hlinkClick r:id="rId8"/>
                        </a:rPr>
                        <a:t>Non, elle n'a pas dîné avec lui.</a:t>
                      </a:r>
                      <a:endParaRPr lang="fr-FR" sz="1100"/>
                    </a:p>
                  </a:txBody>
                  <a:tcPr marL="56514" marR="56514" marT="56514" marB="565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38547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1100" dirty="0">
                          <a:latin typeface="Geneva, Arial, Helvetica, sans-serif"/>
                          <a:hlinkClick r:id="rId9"/>
                        </a:rPr>
                        <a:t>Elle t'a parlé de moi ?</a:t>
                      </a:r>
                      <a:endParaRPr lang="fr-FR" sz="1100" dirty="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1100" dirty="0">
                          <a:latin typeface="Geneva, Arial, Helvetica, sans-serif"/>
                          <a:hlinkClick r:id="rId9"/>
                        </a:rPr>
                        <a:t>Oui, elle m'a parlé beaucoup de toi.</a:t>
                      </a:r>
                      <a:endParaRPr lang="fr-FR" sz="1100" dirty="0"/>
                    </a:p>
                  </a:txBody>
                  <a:tcPr marL="56514" marR="56514" marT="56514" marB="565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938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 Les différentes fonctions des pronoms Y et EN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720691" y="2790507"/>
          <a:ext cx="5421630" cy="2575560"/>
        </p:xfrm>
        <a:graphic>
          <a:graphicData uri="http://schemas.openxmlformats.org/drawingml/2006/table">
            <a:tbl>
              <a:tblPr/>
              <a:tblGrid>
                <a:gridCol w="487947"/>
                <a:gridCol w="1246975"/>
                <a:gridCol w="542163"/>
                <a:gridCol w="1680705"/>
                <a:gridCol w="1463840"/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en-US" b="1">
                          <a:latin typeface="Geneva, Arial, Helvetica, sans-serif"/>
                          <a:hlinkClick r:id="rId2"/>
                        </a:rPr>
                        <a:t>Y</a:t>
                      </a:r>
                      <a:endParaRPr lang="en-US"/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endParaRPr lang="en-US"/>
                    </a:p>
                    <a:p>
                      <a:pPr algn="ctr"/>
                      <a:r>
                        <a:rPr lang="en-US" b="1">
                          <a:latin typeface="Geneva, Arial, Helvetica, sans-serif"/>
                          <a:hlinkClick r:id="rId2"/>
                        </a:rPr>
                        <a:t>EN</a:t>
                      </a:r>
                      <a:endParaRPr lang="en-US"/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Verdana, Arial, Helvetica, sans-serif"/>
                        </a:rPr>
                        <a:t>complément</a:t>
                      </a:r>
                      <a:endParaRPr lang="en-US"/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Verdana, Arial, Helvetica, sans-serif"/>
                        </a:rPr>
                        <a:t>complément</a:t>
                      </a:r>
                      <a:endParaRPr lang="en-US"/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eneva, Arial, Helvetica, sans-serif"/>
                        </a:rPr>
                        <a:t>de lieu</a:t>
                      </a:r>
                      <a:endParaRPr lang="en-US"/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eneva, Arial, Helvetica, sans-serif"/>
                        </a:rPr>
                        <a:t>indirect : préposition "à"</a:t>
                      </a:r>
                      <a:endParaRPr lang="en-US"/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eneva, Arial, Helvetica, sans-serif"/>
                        </a:rPr>
                        <a:t>de lieu</a:t>
                      </a:r>
                      <a:endParaRPr lang="en-US"/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>
                          <a:latin typeface="Geneva, Arial, Helvetica, sans-serif"/>
                        </a:rPr>
                        <a:t>direct : article indéfini ou partitif</a:t>
                      </a:r>
                      <a:endParaRPr lang="fr-FR"/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eneva, Arial, Helvetica, sans-serif"/>
                        </a:rPr>
                        <a:t>indirect : préposition "de"</a:t>
                      </a:r>
                      <a:endParaRPr lang="en-US"/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2"/>
                    </a:solidFill>
                  </a:tcPr>
                </a:tc>
              </a:tr>
              <a:tr h="0">
                <a:tc gridSpan="5">
                  <a:txBody>
                    <a:bodyPr/>
                    <a:lstStyle/>
                    <a:p>
                      <a:pPr algn="ctr"/>
                      <a:endParaRPr lang="fr-FR" dirty="0"/>
                    </a:p>
                    <a:p>
                      <a:pPr algn="ctr"/>
                      <a:r>
                        <a:rPr lang="fr-FR" dirty="0">
                          <a:latin typeface="Geneva, Arial, Helvetica, sans-serif"/>
                        </a:rPr>
                        <a:t>3e personne du singulier ou du pluriel</a:t>
                      </a:r>
                      <a:endParaRPr lang="fr-FR" dirty="0"/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2059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90872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Geneva, Arial, Helvetica, sans-serif"/>
              </a:rPr>
              <a:t>Utilisation</a:t>
            </a:r>
            <a:r>
              <a:rPr lang="en-US" b="1" dirty="0" smtClean="0">
                <a:latin typeface="Geneva, Arial, Helvetica, sans-serif"/>
              </a:rPr>
              <a:t/>
            </a:r>
            <a:br>
              <a:rPr lang="en-US" b="1" dirty="0" smtClean="0">
                <a:latin typeface="Geneva, Arial, Helvetica, sans-serif"/>
              </a:rPr>
            </a:br>
            <a:r>
              <a:rPr lang="fr-FR" sz="3600" dirty="0"/>
              <a:t>Complément circonstanciel de lieu introduit par "à", "en" ou "chez"</a:t>
            </a:r>
            <a:endParaRPr lang="ru-RU" sz="36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858095" y="2324100"/>
          <a:ext cx="5146822" cy="3508375"/>
        </p:xfrm>
        <a:graphic>
          <a:graphicData uri="http://schemas.openxmlformats.org/drawingml/2006/table">
            <a:tbl>
              <a:tblPr/>
              <a:tblGrid>
                <a:gridCol w="5146822"/>
              </a:tblGrid>
              <a:tr h="701675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1700">
                          <a:latin typeface="Geneva, Arial, Helvetica, sans-serif"/>
                          <a:hlinkClick r:id="rId2"/>
                        </a:rPr>
                        <a:t>Tu habites à Paris ?</a:t>
                      </a:r>
                      <a:endParaRPr lang="fr-FR" sz="170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1700">
                          <a:latin typeface="Geneva, Arial, Helvetica, sans-serif"/>
                          <a:hlinkClick r:id="rId2"/>
                        </a:rPr>
                        <a:t>Oui, j'y habite.</a:t>
                      </a:r>
                      <a:endParaRPr lang="fr-FR" sz="1700"/>
                    </a:p>
                  </a:txBody>
                  <a:tcPr marL="90422" marR="90422" marT="90422" marB="9042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01675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1700">
                          <a:latin typeface="Geneva, Arial, Helvetica, sans-serif"/>
                          <a:hlinkClick r:id="rId3"/>
                        </a:rPr>
                        <a:t>Tu vas au bureau aujourd'hui ?</a:t>
                      </a:r>
                      <a:endParaRPr lang="fr-FR" sz="170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1700">
                          <a:latin typeface="Geneva, Arial, Helvetica, sans-serif"/>
                          <a:hlinkClick r:id="rId3"/>
                        </a:rPr>
                        <a:t>Non, je n'y vais pas.</a:t>
                      </a:r>
                      <a:endParaRPr lang="fr-FR" sz="1700"/>
                    </a:p>
                  </a:txBody>
                  <a:tcPr marL="90422" marR="90422" marT="90422" marB="9042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01675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1700">
                          <a:latin typeface="Geneva, Arial, Helvetica, sans-serif"/>
                          <a:hlinkClick r:id="rId4"/>
                        </a:rPr>
                        <a:t>Et demain ?</a:t>
                      </a:r>
                      <a:endParaRPr lang="fr-FR" sz="170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1700">
                          <a:latin typeface="Geneva, Arial, Helvetica, sans-serif"/>
                          <a:hlinkClick r:id="rId4"/>
                        </a:rPr>
                        <a:t>Oui, je vais y aller.</a:t>
                      </a:r>
                      <a:endParaRPr lang="fr-FR" sz="1700"/>
                    </a:p>
                  </a:txBody>
                  <a:tcPr marL="90422" marR="90422" marT="90422" marB="9042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01675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1700">
                          <a:latin typeface="Geneva, Arial, Helvetica, sans-serif"/>
                          <a:hlinkClick r:id="rId5"/>
                        </a:rPr>
                        <a:t>Tu aimerais aller en Chine ?</a:t>
                      </a:r>
                      <a:endParaRPr lang="fr-FR" sz="170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1700">
                          <a:latin typeface="Geneva, Arial, Helvetica, sans-serif"/>
                          <a:hlinkClick r:id="rId5"/>
                        </a:rPr>
                        <a:t>Oui, j'aimerais y aller.</a:t>
                      </a:r>
                      <a:endParaRPr lang="fr-FR" sz="1700"/>
                    </a:p>
                  </a:txBody>
                  <a:tcPr marL="90422" marR="90422" marT="90422" marB="9042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01675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1700" dirty="0">
                          <a:latin typeface="Geneva, Arial, Helvetica, sans-serif"/>
                          <a:hlinkClick r:id="rId6"/>
                        </a:rPr>
                        <a:t>Vous êtes déjà allé chez le dentiste ?</a:t>
                      </a:r>
                      <a:endParaRPr lang="fr-FR" sz="1700" dirty="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1700" dirty="0">
                          <a:latin typeface="Geneva, Arial, Helvetica, sans-serif"/>
                          <a:hlinkClick r:id="rId6"/>
                        </a:rPr>
                        <a:t>Non, je n'y suis pas encore allé.</a:t>
                      </a:r>
                      <a:endParaRPr lang="fr-FR" sz="1700" dirty="0"/>
                    </a:p>
                  </a:txBody>
                  <a:tcPr marL="90422" marR="90422" marT="90422" marB="9042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85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196752"/>
            <a:ext cx="7024744" cy="1143000"/>
          </a:xfrm>
        </p:spPr>
        <p:txBody>
          <a:bodyPr>
            <a:noAutofit/>
          </a:bodyPr>
          <a:lstStyle/>
          <a:p>
            <a:r>
              <a:rPr lang="fr-FR" sz="2800" dirty="0"/>
              <a:t>Complément d'objet indirect de certains verbes fonctionnant avec la préposition "à". (e.g., penser à qqch; réfléchir à qqch; veiller à qqch).</a:t>
            </a:r>
            <a:endParaRPr lang="ru-RU" sz="28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720692" y="2600007"/>
          <a:ext cx="5421629" cy="2956560"/>
        </p:xfrm>
        <a:graphic>
          <a:graphicData uri="http://schemas.openxmlformats.org/drawingml/2006/table">
            <a:tbl>
              <a:tblPr/>
              <a:tblGrid>
                <a:gridCol w="5421629"/>
              </a:tblGrid>
              <a:tr h="0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>
                          <a:latin typeface="Geneva, Arial, Helvetica, sans-serif"/>
                          <a:hlinkClick r:id="rId2"/>
                        </a:rPr>
                        <a:t>Tu penses quelquefois à ton avenir ?</a:t>
                      </a:r>
                      <a:endParaRPr lang="fr-FR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>
                          <a:latin typeface="Geneva, Arial, Helvetica, sans-serif"/>
                          <a:hlinkClick r:id="rId2"/>
                        </a:rPr>
                        <a:t>Oh oui, j'y pense tout le temps.</a:t>
                      </a:r>
                      <a:endParaRPr lang="fr-FR"/>
                    </a:p>
                  </a:txBody>
                  <a:tcPr marL="95250" marR="9525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>
                          <a:latin typeface="Geneva, Arial, Helvetica, sans-serif"/>
                          <a:hlinkClick r:id="rId3"/>
                        </a:rPr>
                        <a:t>Vous avez pensé à acheter le journal ?</a:t>
                      </a:r>
                      <a:endParaRPr lang="fr-FR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>
                          <a:latin typeface="Geneva, Arial, Helvetica, sans-serif"/>
                          <a:hlinkClick r:id="rId3"/>
                        </a:rPr>
                        <a:t>Oh non, désolé, je n'y ai pas du tout pensé.</a:t>
                      </a:r>
                      <a:endParaRPr lang="fr-FR"/>
                    </a:p>
                  </a:txBody>
                  <a:tcPr marL="95250" marR="9525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>
                          <a:latin typeface="Geneva, Arial, Helvetica, sans-serif"/>
                          <a:hlinkClick r:id="rId4"/>
                        </a:rPr>
                        <a:t>As-tu réfléchi à ce que tu vas faire plus tard ?</a:t>
                      </a:r>
                      <a:endParaRPr lang="fr-FR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>
                          <a:latin typeface="Geneva, Arial, Helvetica, sans-serif"/>
                          <a:hlinkClick r:id="rId4"/>
                        </a:rPr>
                        <a:t>Non, pas du tout, je n'y ai pas encore réfléchi.</a:t>
                      </a:r>
                      <a:endParaRPr lang="fr-FR"/>
                    </a:p>
                  </a:txBody>
                  <a:tcPr marL="95250" marR="9525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dirty="0">
                          <a:latin typeface="Geneva, Arial, Helvetica, sans-serif"/>
                          <a:hlinkClick r:id="rId5"/>
                        </a:rPr>
                        <a:t>J'espère que tout se passera bien.</a:t>
                      </a:r>
                      <a:endParaRPr lang="fr-FR" dirty="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dirty="0">
                          <a:latin typeface="Geneva, Arial, Helvetica, sans-serif"/>
                          <a:hlinkClick r:id="rId5"/>
                        </a:rPr>
                        <a:t>Ne vous inquiétez pas, je vais y veiller.</a:t>
                      </a:r>
                      <a:endParaRPr lang="fr-FR" dirty="0"/>
                    </a:p>
                  </a:txBody>
                  <a:tcPr marL="95250" marR="9525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646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 Complément circonstanciel de lieu introduit par "de"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720691" y="3339147"/>
          <a:ext cx="5421630" cy="1478280"/>
        </p:xfrm>
        <a:graphic>
          <a:graphicData uri="http://schemas.openxmlformats.org/drawingml/2006/table">
            <a:tbl>
              <a:tblPr/>
              <a:tblGrid>
                <a:gridCol w="5421630"/>
              </a:tblGrid>
              <a:tr h="0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>
                          <a:latin typeface="Geneva, Arial, Helvetica, sans-serif"/>
                          <a:hlinkClick r:id="rId2"/>
                        </a:rPr>
                        <a:t>Vous venez de Paris ?</a:t>
                      </a:r>
                      <a:endParaRPr lang="fr-FR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>
                          <a:latin typeface="Geneva, Arial, Helvetica, sans-serif"/>
                          <a:hlinkClick r:id="rId2"/>
                        </a:rPr>
                        <a:t>Oui, j'en viens.</a:t>
                      </a:r>
                      <a:endParaRPr lang="fr-FR"/>
                    </a:p>
                  </a:txBody>
                  <a:tcPr marL="95250" marR="9525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dirty="0">
                          <a:latin typeface="Geneva, Arial, Helvetica, sans-serif"/>
                          <a:hlinkClick r:id="rId3"/>
                        </a:rPr>
                        <a:t>Et la Chine, vous y êtes déjà allé ?</a:t>
                      </a:r>
                      <a:endParaRPr lang="fr-FR" dirty="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dirty="0">
                          <a:latin typeface="Geneva, Arial, Helvetica, sans-serif"/>
                          <a:hlinkClick r:id="rId3"/>
                        </a:rPr>
                        <a:t>Oui, j'en reviens justement.</a:t>
                      </a:r>
                      <a:endParaRPr lang="fr-FR" dirty="0"/>
                    </a:p>
                  </a:txBody>
                  <a:tcPr marL="95250" marR="9525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596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412776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fr-FR" dirty="0"/>
              <a:t> </a:t>
            </a:r>
            <a:r>
              <a:rPr lang="fr-FR" sz="3600" dirty="0"/>
              <a:t>Complément d'objet direct introduit par un article indéfini (un, une des) ou partitif (du, de la, des).</a:t>
            </a:r>
            <a:endParaRPr lang="ru-RU" sz="36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286998" y="2324100"/>
          <a:ext cx="4289017" cy="3508374"/>
        </p:xfrm>
        <a:graphic>
          <a:graphicData uri="http://schemas.openxmlformats.org/drawingml/2006/table">
            <a:tbl>
              <a:tblPr/>
              <a:tblGrid>
                <a:gridCol w="4289017"/>
              </a:tblGrid>
              <a:tr h="584729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1400">
                          <a:latin typeface="Geneva, Arial, Helvetica, sans-serif"/>
                          <a:hlinkClick r:id="rId2"/>
                        </a:rPr>
                        <a:t>Tu as de l'argent ?</a:t>
                      </a:r>
                      <a:endParaRPr lang="fr-FR" sz="140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1400">
                          <a:latin typeface="Geneva, Arial, Helvetica, sans-serif"/>
                          <a:hlinkClick r:id="rId2"/>
                        </a:rPr>
                        <a:t>Oui, j'en ai !</a:t>
                      </a:r>
                      <a:endParaRPr lang="fr-FR" sz="1400"/>
                    </a:p>
                  </a:txBody>
                  <a:tcPr marL="75352" marR="75352" marT="75352" marB="753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84729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1400">
                          <a:latin typeface="Geneva, Arial, Helvetica, sans-serif"/>
                          <a:hlinkClick r:id="rId3"/>
                        </a:rPr>
                        <a:t>Tu as une voiture ?</a:t>
                      </a:r>
                      <a:endParaRPr lang="fr-FR" sz="140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1400">
                          <a:latin typeface="Geneva, Arial, Helvetica, sans-serif"/>
                          <a:hlinkClick r:id="rId3"/>
                        </a:rPr>
                        <a:t>Non, je n'en ai pas.</a:t>
                      </a:r>
                      <a:endParaRPr lang="fr-FR" sz="1400"/>
                    </a:p>
                  </a:txBody>
                  <a:tcPr marL="75352" marR="75352" marT="75352" marB="753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84729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1400">
                          <a:latin typeface="Geneva, Arial, Helvetica, sans-serif"/>
                          <a:hlinkClick r:id="rId4"/>
                        </a:rPr>
                        <a:t>Tu veux encore des pommes de terre ?</a:t>
                      </a:r>
                      <a:endParaRPr lang="fr-FR" sz="140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1400">
                          <a:latin typeface="Geneva, Arial, Helvetica, sans-serif"/>
                          <a:hlinkClick r:id="rId4"/>
                        </a:rPr>
                        <a:t>Non merci, je n'en veux plus.</a:t>
                      </a:r>
                      <a:endParaRPr lang="fr-FR" sz="1400"/>
                    </a:p>
                  </a:txBody>
                  <a:tcPr marL="75352" marR="75352" marT="75352" marB="753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84729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1400">
                          <a:latin typeface="Geneva, Arial, Helvetica, sans-serif"/>
                          <a:hlinkClick r:id="rId5"/>
                        </a:rPr>
                        <a:t>Vous avez acheté des fruits ?</a:t>
                      </a:r>
                      <a:endParaRPr lang="fr-FR" sz="140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1400">
                          <a:latin typeface="Geneva, Arial, Helvetica, sans-serif"/>
                          <a:hlinkClick r:id="rId5"/>
                        </a:rPr>
                        <a:t>Oui j'en ai acheté.</a:t>
                      </a:r>
                      <a:endParaRPr lang="fr-FR" sz="1400"/>
                    </a:p>
                  </a:txBody>
                  <a:tcPr marL="75352" marR="75352" marT="75352" marB="753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84729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1400">
                          <a:latin typeface="Geneva, Arial, Helvetica, sans-serif"/>
                          <a:hlinkClick r:id="rId6"/>
                        </a:rPr>
                        <a:t>Vous avez trouvé un travail ?</a:t>
                      </a:r>
                      <a:endParaRPr lang="fr-FR" sz="140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1400">
                          <a:latin typeface="Geneva, Arial, Helvetica, sans-serif"/>
                          <a:hlinkClick r:id="rId6"/>
                        </a:rPr>
                        <a:t>Non, je n'en ai pas encore trouvé.</a:t>
                      </a:r>
                      <a:endParaRPr lang="fr-FR" sz="1400"/>
                    </a:p>
                  </a:txBody>
                  <a:tcPr marL="75352" marR="75352" marT="75352" marB="753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84729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1400" dirty="0">
                          <a:latin typeface="Geneva, Arial, Helvetica, sans-serif"/>
                          <a:hlinkClick r:id="rId7"/>
                        </a:rPr>
                        <a:t>Vous aviez des amis dans cette soirée ?</a:t>
                      </a:r>
                      <a:endParaRPr lang="fr-FR" sz="1400" dirty="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1400" dirty="0">
                          <a:latin typeface="Geneva, Arial, Helvetica, sans-serif"/>
                          <a:hlinkClick r:id="rId7"/>
                        </a:rPr>
                        <a:t>Oh oui, j'en ai rencontré beaucoup.</a:t>
                      </a:r>
                      <a:endParaRPr lang="fr-FR" sz="1400" dirty="0"/>
                    </a:p>
                  </a:txBody>
                  <a:tcPr marL="75352" marR="75352" marT="75352" marB="753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209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196752"/>
            <a:ext cx="7024744" cy="1143000"/>
          </a:xfrm>
        </p:spPr>
        <p:txBody>
          <a:bodyPr>
            <a:noAutofit/>
          </a:bodyPr>
          <a:lstStyle/>
          <a:p>
            <a:r>
              <a:rPr lang="fr-FR" sz="3200" dirty="0"/>
              <a:t>Complément d'objet indirect introduit par la préposition "de" ( e.g., parler de, se souvenir de, se servir de).</a:t>
            </a:r>
            <a:endParaRPr lang="ru-RU" sz="32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858096" y="2324100"/>
          <a:ext cx="5146821" cy="3508375"/>
        </p:xfrm>
        <a:graphic>
          <a:graphicData uri="http://schemas.openxmlformats.org/drawingml/2006/table">
            <a:tbl>
              <a:tblPr/>
              <a:tblGrid>
                <a:gridCol w="5146821"/>
              </a:tblGrid>
              <a:tr h="701675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1700">
                          <a:latin typeface="Geneva, Arial, Helvetica, sans-serif"/>
                          <a:hlinkClick r:id="rId2"/>
                        </a:rPr>
                        <a:t>Elle vous parle de son travail ?</a:t>
                      </a:r>
                      <a:endParaRPr lang="fr-FR" sz="170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1700">
                          <a:latin typeface="Geneva, Arial, Helvetica, sans-serif"/>
                          <a:hlinkClick r:id="rId2"/>
                        </a:rPr>
                        <a:t>Oui, elle m'en parle souvent.</a:t>
                      </a:r>
                      <a:endParaRPr lang="fr-FR" sz="1700"/>
                    </a:p>
                  </a:txBody>
                  <a:tcPr marL="90422" marR="90422" marT="90422" marB="9042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01675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1700">
                          <a:latin typeface="Geneva, Arial, Helvetica, sans-serif"/>
                          <a:hlinkClick r:id="rId3"/>
                        </a:rPr>
                        <a:t>Tu te souviens de ce jour-là ?</a:t>
                      </a:r>
                      <a:endParaRPr lang="fr-FR" sz="170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1700">
                          <a:latin typeface="Geneva, Arial, Helvetica, sans-serif"/>
                          <a:hlinkClick r:id="rId3"/>
                        </a:rPr>
                        <a:t>Non, je ne m'en souviens pas du tout.</a:t>
                      </a:r>
                      <a:endParaRPr lang="fr-FR" sz="1700"/>
                    </a:p>
                  </a:txBody>
                  <a:tcPr marL="90422" marR="90422" marT="90422" marB="9042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01675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1700">
                          <a:latin typeface="Geneva, Arial, Helvetica, sans-serif"/>
                          <a:hlinkClick r:id="rId4"/>
                        </a:rPr>
                        <a:t>Qu'est-ce que c'est ?</a:t>
                      </a:r>
                      <a:endParaRPr lang="fr-FR" sz="170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1700">
                          <a:latin typeface="Geneva, Arial, Helvetica, sans-serif"/>
                          <a:hlinkClick r:id="rId4"/>
                        </a:rPr>
                        <a:t>C'est un stylo, je m'en sers pour écrire.</a:t>
                      </a:r>
                      <a:endParaRPr lang="fr-FR" sz="1700"/>
                    </a:p>
                  </a:txBody>
                  <a:tcPr marL="90422" marR="90422" marT="90422" marB="9042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01675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1700">
                          <a:latin typeface="Geneva, Arial, Helvetica, sans-serif"/>
                          <a:hlinkClick r:id="rId5"/>
                        </a:rPr>
                        <a:t>Tu lui a parlé de notre projet ?</a:t>
                      </a:r>
                      <a:endParaRPr lang="fr-FR" sz="170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1700">
                          <a:latin typeface="Geneva, Arial, Helvetica, sans-serif"/>
                          <a:hlinkClick r:id="rId5"/>
                        </a:rPr>
                        <a:t>Non, je ne lui en ai pas encore parlé.</a:t>
                      </a:r>
                      <a:endParaRPr lang="fr-FR" sz="1700"/>
                    </a:p>
                  </a:txBody>
                  <a:tcPr marL="90422" marR="90422" marT="90422" marB="9042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01675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fr-FR" sz="1700" dirty="0">
                          <a:latin typeface="Geneva, Arial, Helvetica, sans-serif"/>
                          <a:hlinkClick r:id="rId6"/>
                        </a:rPr>
                        <a:t>Elle est neuve votre voiture ?</a:t>
                      </a:r>
                      <a:endParaRPr lang="fr-FR" sz="1700" dirty="0"/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fr-FR" sz="1700" dirty="0">
                          <a:latin typeface="Geneva, Arial, Helvetica, sans-serif"/>
                          <a:hlinkClick r:id="rId6"/>
                        </a:rPr>
                        <a:t>Oui, je ne m'en suis jamais servi.</a:t>
                      </a:r>
                      <a:endParaRPr lang="fr-FR" sz="1700" dirty="0"/>
                    </a:p>
                  </a:txBody>
                  <a:tcPr marL="90422" marR="90422" marT="90422" marB="9042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148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36096" y="1988840"/>
            <a:ext cx="4234570" cy="541864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Pronoms</a:t>
            </a:r>
            <a:r>
              <a:rPr lang="en-US" dirty="0"/>
              <a:t> </a:t>
            </a:r>
            <a:r>
              <a:rPr lang="en-US" dirty="0" err="1"/>
              <a:t>personnels</a:t>
            </a:r>
            <a:r>
              <a:rPr lang="en-US" dirty="0"/>
              <a:t>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260648"/>
            <a:ext cx="7182544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/>
              <a:t>1) Je parle à Jean et à Pierre en même temps.</a:t>
            </a:r>
          </a:p>
          <a:p>
            <a:r>
              <a:rPr lang="fr-FR" sz="1400" dirty="0" smtClean="0"/>
              <a:t> a) lui</a:t>
            </a:r>
          </a:p>
          <a:p>
            <a:r>
              <a:rPr lang="fr-FR" sz="1400" dirty="0" smtClean="0"/>
              <a:t> b) le</a:t>
            </a:r>
          </a:p>
          <a:p>
            <a:r>
              <a:rPr lang="fr-FR" sz="1400" dirty="0" smtClean="0"/>
              <a:t> c) les</a:t>
            </a:r>
          </a:p>
          <a:p>
            <a:r>
              <a:rPr lang="fr-FR" sz="1400" dirty="0" smtClean="0"/>
              <a:t> d) leur.</a:t>
            </a:r>
          </a:p>
          <a:p>
            <a:endParaRPr lang="fr-FR" sz="1400" dirty="0" smtClean="0"/>
          </a:p>
          <a:p>
            <a:r>
              <a:rPr lang="fr-FR" sz="1400" dirty="0" smtClean="0"/>
              <a:t>2) Il m’achètera ce dictionnaire.</a:t>
            </a:r>
          </a:p>
          <a:p>
            <a:r>
              <a:rPr lang="fr-FR" sz="1400" dirty="0" smtClean="0"/>
              <a:t> a) le m'</a:t>
            </a:r>
          </a:p>
          <a:p>
            <a:r>
              <a:rPr lang="fr-FR" sz="1400" dirty="0" smtClean="0"/>
              <a:t> b) me l'</a:t>
            </a:r>
          </a:p>
          <a:p>
            <a:r>
              <a:rPr lang="fr-FR" sz="1400" dirty="0" smtClean="0"/>
              <a:t> c) lui m'</a:t>
            </a:r>
          </a:p>
          <a:p>
            <a:r>
              <a:rPr lang="fr-FR" sz="1400" dirty="0" smtClean="0"/>
              <a:t> d) me lui</a:t>
            </a:r>
          </a:p>
          <a:p>
            <a:endParaRPr lang="fr-FR" sz="1400" dirty="0" smtClean="0"/>
          </a:p>
          <a:p>
            <a:r>
              <a:rPr lang="fr-FR" sz="1400" dirty="0" smtClean="0"/>
              <a:t>3) Vous avez réfléchi à ce problème.</a:t>
            </a:r>
          </a:p>
          <a:p>
            <a:r>
              <a:rPr lang="fr-FR" sz="1400" dirty="0" smtClean="0"/>
              <a:t> a) vous lui avez réfléchi</a:t>
            </a:r>
          </a:p>
          <a:p>
            <a:r>
              <a:rPr lang="fr-FR" sz="1400" dirty="0" smtClean="0"/>
              <a:t> b) vous y avez réfléchi</a:t>
            </a:r>
          </a:p>
          <a:p>
            <a:r>
              <a:rPr lang="fr-FR" sz="1400" dirty="0" smtClean="0"/>
              <a:t> c) vous avez lui réfléchi</a:t>
            </a:r>
          </a:p>
          <a:p>
            <a:r>
              <a:rPr lang="fr-FR" sz="1400" dirty="0" smtClean="0"/>
              <a:t> d) vous avez y réfléchi</a:t>
            </a:r>
          </a:p>
          <a:p>
            <a:endParaRPr lang="fr-FR" sz="1400" dirty="0" smtClean="0"/>
          </a:p>
          <a:p>
            <a:r>
              <a:rPr lang="fr-FR" sz="1400" dirty="0" smtClean="0"/>
              <a:t>4) Passez-moi, s’il vous plaît, mes lunettes.</a:t>
            </a:r>
          </a:p>
          <a:p>
            <a:r>
              <a:rPr lang="fr-FR" sz="1400" dirty="0" smtClean="0"/>
              <a:t> a) Les passez-moi</a:t>
            </a:r>
          </a:p>
          <a:p>
            <a:r>
              <a:rPr lang="fr-FR" sz="1400" dirty="0" smtClean="0"/>
              <a:t> b) Passez-moi-les</a:t>
            </a:r>
          </a:p>
          <a:p>
            <a:r>
              <a:rPr lang="fr-FR" sz="1400" dirty="0" smtClean="0"/>
              <a:t> c) Me les passez</a:t>
            </a:r>
          </a:p>
          <a:p>
            <a:r>
              <a:rPr lang="fr-FR" sz="1400" dirty="0" smtClean="0"/>
              <a:t> d) Passez-les-moi</a:t>
            </a:r>
          </a:p>
          <a:p>
            <a:endParaRPr lang="fr-FR" sz="1400" dirty="0" smtClean="0"/>
          </a:p>
          <a:p>
            <a:r>
              <a:rPr lang="fr-FR" sz="1400" dirty="0" smtClean="0"/>
              <a:t>5) Nous allons reconduire nos amis à l’hôtel.</a:t>
            </a:r>
          </a:p>
          <a:p>
            <a:r>
              <a:rPr lang="fr-FR" sz="1400" dirty="0" smtClean="0"/>
              <a:t> a) Nous allons les y reconduire.</a:t>
            </a:r>
          </a:p>
          <a:p>
            <a:r>
              <a:rPr lang="fr-FR" sz="1400" dirty="0" smtClean="0"/>
              <a:t> b) Nous les y allons reconduire.</a:t>
            </a:r>
          </a:p>
          <a:p>
            <a:r>
              <a:rPr lang="fr-FR" sz="1400" dirty="0" smtClean="0"/>
              <a:t> c) Nous les lui allons reconduire.</a:t>
            </a:r>
          </a:p>
          <a:p>
            <a:r>
              <a:rPr lang="fr-FR" sz="1400" dirty="0" smtClean="0"/>
              <a:t> d) Nous allons y les reconduire.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13134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40804"/>
            <a:ext cx="6480720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/>
              <a:t>6</a:t>
            </a:r>
            <a:r>
              <a:rPr lang="fr-FR" sz="1400" dirty="0" smtClean="0"/>
              <a:t>) Ne lisez pas cette lettre à sa mère.</a:t>
            </a:r>
          </a:p>
          <a:p>
            <a:r>
              <a:rPr lang="fr-FR" sz="1400" dirty="0" smtClean="0"/>
              <a:t> a) Ne lisez-la-lui pas</a:t>
            </a:r>
          </a:p>
          <a:p>
            <a:r>
              <a:rPr lang="fr-FR" sz="1400" dirty="0" smtClean="0"/>
              <a:t> b) Ne lui la lisez pas</a:t>
            </a:r>
          </a:p>
          <a:p>
            <a:r>
              <a:rPr lang="fr-FR" sz="1400" dirty="0" smtClean="0"/>
              <a:t> c) Ne lisez-lui-la pas</a:t>
            </a:r>
          </a:p>
          <a:p>
            <a:r>
              <a:rPr lang="fr-FR" sz="1400" dirty="0" smtClean="0"/>
              <a:t> d) Ne la lui lisez pas</a:t>
            </a:r>
          </a:p>
          <a:p>
            <a:endParaRPr lang="fr-FR" sz="1400" dirty="0" smtClean="0"/>
          </a:p>
          <a:p>
            <a:r>
              <a:rPr lang="fr-FR" sz="1400" dirty="0"/>
              <a:t>7</a:t>
            </a:r>
            <a:r>
              <a:rPr lang="fr-FR" sz="1400" dirty="0" smtClean="0"/>
              <a:t>) Pourquoi ne vous êtes-vous pas adressés à cet homme ?</a:t>
            </a:r>
          </a:p>
          <a:p>
            <a:r>
              <a:rPr lang="fr-FR" sz="1400" dirty="0" smtClean="0"/>
              <a:t> a) Pourquoi ne vous lui êtes-vous pas adressés?</a:t>
            </a:r>
          </a:p>
          <a:p>
            <a:r>
              <a:rPr lang="fr-FR" sz="1400" dirty="0" smtClean="0"/>
              <a:t> b) Pourquoi ne lui vous êtes-vous pas adressés?</a:t>
            </a:r>
          </a:p>
          <a:p>
            <a:r>
              <a:rPr lang="fr-FR" sz="1400" dirty="0" smtClean="0"/>
              <a:t> c) Pourquoi ne vous êtes-vous pas adressés à lui?</a:t>
            </a:r>
          </a:p>
          <a:p>
            <a:r>
              <a:rPr lang="fr-FR" sz="1400" dirty="0" smtClean="0"/>
              <a:t> d) Pourquoi ne vous êtes-vous-lui pas adressés?</a:t>
            </a:r>
          </a:p>
          <a:p>
            <a:endParaRPr lang="fr-FR" sz="1400" dirty="0" smtClean="0"/>
          </a:p>
          <a:p>
            <a:r>
              <a:rPr lang="fr-FR" sz="1400" dirty="0" smtClean="0"/>
              <a:t>8) Tu peux très bien te passer de cette visite.   </a:t>
            </a:r>
          </a:p>
          <a:p>
            <a:r>
              <a:rPr lang="fr-FR" sz="1400" dirty="0" smtClean="0"/>
              <a:t> a) Tu peux très bien t'en passer.</a:t>
            </a:r>
          </a:p>
          <a:p>
            <a:r>
              <a:rPr lang="fr-FR" sz="1400" dirty="0" smtClean="0"/>
              <a:t> b) Tu en peux très bien te passer.</a:t>
            </a:r>
          </a:p>
          <a:p>
            <a:r>
              <a:rPr lang="fr-FR" sz="1400" dirty="0" smtClean="0"/>
              <a:t> c) Tu peux très bien te passer d'en.</a:t>
            </a:r>
          </a:p>
          <a:p>
            <a:r>
              <a:rPr lang="fr-FR" sz="1400" dirty="0" smtClean="0"/>
              <a:t> d) Tu peux très bien en te passer.</a:t>
            </a:r>
          </a:p>
          <a:p>
            <a:endParaRPr lang="fr-FR" sz="1400" dirty="0" smtClean="0"/>
          </a:p>
          <a:p>
            <a:r>
              <a:rPr lang="fr-FR" sz="1400" dirty="0" smtClean="0"/>
              <a:t>9) Elle s’est abonnée à deux journaux. </a:t>
            </a:r>
          </a:p>
          <a:p>
            <a:r>
              <a:rPr lang="fr-FR" sz="1400" dirty="0" smtClean="0"/>
              <a:t> a) Elle se lui est abonnée.</a:t>
            </a:r>
          </a:p>
          <a:p>
            <a:r>
              <a:rPr lang="fr-FR" sz="1400" dirty="0" smtClean="0"/>
              <a:t> b) Elle y s’est abonnée</a:t>
            </a:r>
          </a:p>
          <a:p>
            <a:r>
              <a:rPr lang="fr-FR" sz="1400" dirty="0" smtClean="0"/>
              <a:t> c) Elle s’y est abonnée.</a:t>
            </a:r>
          </a:p>
          <a:p>
            <a:r>
              <a:rPr lang="fr-FR" sz="1400" dirty="0" smtClean="0"/>
              <a:t> d) Elle se lui est abonnée.</a:t>
            </a:r>
          </a:p>
          <a:p>
            <a:endParaRPr lang="fr-FR" sz="1400" dirty="0" smtClean="0"/>
          </a:p>
          <a:p>
            <a:r>
              <a:rPr lang="fr-FR" sz="1400" dirty="0" smtClean="0"/>
              <a:t>10) C’est à Marie que je m’adresse et non pas à Jacques.  </a:t>
            </a:r>
          </a:p>
          <a:p>
            <a:r>
              <a:rPr lang="fr-FR" sz="1400" dirty="0" smtClean="0"/>
              <a:t> a) C’est à lui que je m’adresse et non pas à lui. </a:t>
            </a:r>
          </a:p>
          <a:p>
            <a:r>
              <a:rPr lang="fr-FR" sz="1400" dirty="0" smtClean="0"/>
              <a:t> b) C’est à elle que je m’adresse et non pas à elle. </a:t>
            </a:r>
          </a:p>
          <a:p>
            <a:r>
              <a:rPr lang="fr-FR" sz="1400" dirty="0" smtClean="0"/>
              <a:t> c) C’est à elle que je m’adresse et non pas à lui. </a:t>
            </a:r>
          </a:p>
          <a:p>
            <a:r>
              <a:rPr lang="fr-FR" sz="1400" dirty="0" smtClean="0"/>
              <a:t> d) C’est à elle que je me lui adresse et non pas.</a:t>
            </a:r>
          </a:p>
          <a:p>
            <a:endParaRPr lang="fr-FR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5436096" y="1988840"/>
            <a:ext cx="4234570" cy="144016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mtClean="0"/>
              <a:t>Pronoms personnels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156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smtClean="0"/>
              <a:t>Remplacer les mots en italique par le pronom qui convient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306" y="3762509"/>
            <a:ext cx="4181475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67104" y="2191122"/>
            <a:ext cx="383438" cy="33239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1</a:t>
            </a:r>
          </a:p>
          <a:p>
            <a:r>
              <a:rPr lang="en-US" sz="1400" dirty="0" smtClean="0"/>
              <a:t>2</a:t>
            </a:r>
          </a:p>
          <a:p>
            <a:r>
              <a:rPr lang="en-US" sz="1400" dirty="0" smtClean="0"/>
              <a:t>3</a:t>
            </a:r>
          </a:p>
          <a:p>
            <a:r>
              <a:rPr lang="en-US" sz="1400" dirty="0" smtClean="0"/>
              <a:t>4</a:t>
            </a:r>
          </a:p>
          <a:p>
            <a:r>
              <a:rPr lang="en-US" sz="1400" dirty="0" smtClean="0"/>
              <a:t>5</a:t>
            </a:r>
          </a:p>
          <a:p>
            <a:r>
              <a:rPr lang="en-US" sz="1400" dirty="0" smtClean="0"/>
              <a:t>6</a:t>
            </a:r>
          </a:p>
          <a:p>
            <a:r>
              <a:rPr lang="en-US" sz="1400" dirty="0" smtClean="0"/>
              <a:t>7</a:t>
            </a:r>
          </a:p>
          <a:p>
            <a:r>
              <a:rPr lang="en-US" sz="1400" dirty="0" smtClean="0"/>
              <a:t>8</a:t>
            </a:r>
          </a:p>
          <a:p>
            <a:r>
              <a:rPr lang="en-US" sz="1400" dirty="0" smtClean="0"/>
              <a:t>9</a:t>
            </a:r>
          </a:p>
          <a:p>
            <a:r>
              <a:rPr lang="en-US" sz="1400" dirty="0" smtClean="0"/>
              <a:t>10</a:t>
            </a:r>
          </a:p>
          <a:p>
            <a:r>
              <a:rPr lang="en-US" sz="1400" dirty="0" smtClean="0"/>
              <a:t>11</a:t>
            </a:r>
          </a:p>
          <a:p>
            <a:r>
              <a:rPr lang="en-US" sz="1400" dirty="0" smtClean="0"/>
              <a:t>12</a:t>
            </a:r>
          </a:p>
          <a:p>
            <a:r>
              <a:rPr lang="en-US" sz="1400" dirty="0" smtClean="0"/>
              <a:t>13</a:t>
            </a:r>
          </a:p>
          <a:p>
            <a:r>
              <a:rPr lang="en-US" sz="1400" dirty="0" smtClean="0"/>
              <a:t>14</a:t>
            </a:r>
          </a:p>
          <a:p>
            <a:r>
              <a:rPr lang="en-US" sz="1400" dirty="0" smtClean="0"/>
              <a:t>15</a:t>
            </a:r>
            <a:endParaRPr lang="ru-RU" sz="14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053" y="2257559"/>
            <a:ext cx="4295775" cy="150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152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331913" y="3213100"/>
          <a:ext cx="6638925" cy="2111375"/>
        </p:xfrm>
        <a:graphic>
          <a:graphicData uri="http://schemas.openxmlformats.org/drawingml/2006/table">
            <a:tbl>
              <a:tblPr/>
              <a:tblGrid>
                <a:gridCol w="3319462"/>
                <a:gridCol w="3319463"/>
              </a:tblGrid>
              <a:tr h="422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25406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 задания</a:t>
                      </a:r>
                      <a:endParaRPr kumimoji="0" lang="ru-RU" sz="2000" b="0" i="1" u="none" strike="noStrike" cap="none" normalizeH="0" baseline="0" smtClean="0">
                        <a:ln>
                          <a:noFill/>
                        </a:ln>
                        <a:solidFill>
                          <a:srgbClr val="25406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25406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Отметка</a:t>
                      </a:r>
                      <a:endParaRPr kumimoji="0" lang="ru-RU" sz="2000" b="0" i="1" u="none" strike="noStrike" cap="none" normalizeH="0" baseline="0" smtClean="0">
                        <a:ln>
                          <a:noFill/>
                        </a:ln>
                        <a:solidFill>
                          <a:srgbClr val="25406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2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2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2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2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" name="Заголовок 1"/>
          <p:cNvSpPr txBox="1">
            <a:spLocks/>
          </p:cNvSpPr>
          <p:nvPr/>
        </p:nvSpPr>
        <p:spPr>
          <a:xfrm>
            <a:off x="323528" y="764704"/>
            <a:ext cx="8229600" cy="114300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44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4400" b="1" i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4000" b="1" i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Лист самоконтроля</a:t>
            </a:r>
            <a:r>
              <a:rPr lang="ru-RU" sz="4400" b="1" i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</a:t>
            </a:r>
            <a:r>
              <a:rPr lang="ru-RU" sz="4000" b="1" i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i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4400" b="1" i="1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539750" y="1543050"/>
            <a:ext cx="8208963" cy="163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254061"/>
                </a:solidFill>
                <a:latin typeface="Times New Roman" pitchFamily="18" charset="0"/>
                <a:cs typeface="Times New Roman" pitchFamily="18" charset="0"/>
              </a:rPr>
              <a:t>Ведется на протяжении всего урока.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dirty="0">
              <a:solidFill>
                <a:srgbClr val="25406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254061"/>
                </a:solidFill>
                <a:latin typeface="Times New Roman" pitchFamily="18" charset="0"/>
                <a:cs typeface="Times New Roman" pitchFamily="18" charset="0"/>
              </a:rPr>
              <a:t>Фамилия, имя ученика_____________________________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88" name="Рисунок 12" descr="00105.gif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1327150"/>
            <a:ext cx="136842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003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1485</TotalTime>
  <Words>1701</Words>
  <Application>Microsoft Office PowerPoint</Application>
  <PresentationFormat>Экран (4:3)</PresentationFormat>
  <Paragraphs>269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Остин</vt:lpstr>
      <vt:lpstr>Тема Office</vt:lpstr>
      <vt:lpstr>Voyage, voyage...</vt:lpstr>
      <vt:lpstr>Презентация PowerPoint</vt:lpstr>
      <vt:lpstr>Traduisez </vt:lpstr>
      <vt:lpstr>Les différentes formes des pronoms personnels.</vt:lpstr>
      <vt:lpstr>Ordre des pronoms dans la phrase</vt:lpstr>
      <vt:lpstr>Utilisation Complément d'objet direct sans préposition</vt:lpstr>
      <vt:lpstr>Complément d'objet indirect introduit par un verbe fonctionnant avec la préposition "à" (e.g., parler à, répondre à, écrire à, téléphoner à, donner à). </vt:lpstr>
      <vt:lpstr>Complément d'objet indirect précédé par une préposition (e.g., à, pour, avec, sans, de).</vt:lpstr>
      <vt:lpstr> Les différentes fonctions des pronoms Y et EN</vt:lpstr>
      <vt:lpstr>Utilisation Complément circonstanciel de lieu introduit par "à", "en" ou "chez"</vt:lpstr>
      <vt:lpstr>Complément d'objet indirect de certains verbes fonctionnant avec la préposition "à". (e.g., penser à qqch; réfléchir à qqch; veiller à qqch).</vt:lpstr>
      <vt:lpstr> Complément circonstanciel de lieu introduit par "de"</vt:lpstr>
      <vt:lpstr> Complément d'objet direct introduit par un article indéfini (un, une des) ou partitif (du, de la, des).</vt:lpstr>
      <vt:lpstr>Complément d'objet indirect introduit par la préposition "de" ( e.g., parler de, se souvenir de, se servir de).</vt:lpstr>
      <vt:lpstr>Pronoms personnels </vt:lpstr>
      <vt:lpstr>Презентация PowerPoint</vt:lpstr>
      <vt:lpstr>Remplacer les mots en italique par le pronom qui convient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Voyage, voyage...</dc:title>
  <dc:creator>днс</dc:creator>
  <cp:lastModifiedBy>днс</cp:lastModifiedBy>
  <cp:revision>13</cp:revision>
  <dcterms:created xsi:type="dcterms:W3CDTF">2017-03-25T19:41:18Z</dcterms:created>
  <dcterms:modified xsi:type="dcterms:W3CDTF">2017-03-26T22:50:24Z</dcterms:modified>
</cp:coreProperties>
</file>